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17" r:id="rId1"/>
  </p:sldMasterIdLst>
  <p:notesMasterIdLst>
    <p:notesMasterId r:id="rId34"/>
  </p:notesMasterIdLst>
  <p:sldIdLst>
    <p:sldId id="256" r:id="rId2"/>
    <p:sldId id="288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89" r:id="rId11"/>
    <p:sldId id="266" r:id="rId12"/>
    <p:sldId id="267" r:id="rId13"/>
    <p:sldId id="290" r:id="rId14"/>
    <p:sldId id="291" r:id="rId15"/>
    <p:sldId id="299" r:id="rId16"/>
    <p:sldId id="270" r:id="rId17"/>
    <p:sldId id="292" r:id="rId18"/>
    <p:sldId id="293" r:id="rId19"/>
    <p:sldId id="294" r:id="rId20"/>
    <p:sldId id="274" r:id="rId21"/>
    <p:sldId id="275" r:id="rId22"/>
    <p:sldId id="276" r:id="rId23"/>
    <p:sldId id="277" r:id="rId24"/>
    <p:sldId id="295" r:id="rId25"/>
    <p:sldId id="279" r:id="rId26"/>
    <p:sldId id="296" r:id="rId27"/>
    <p:sldId id="280" r:id="rId28"/>
    <p:sldId id="281" r:id="rId29"/>
    <p:sldId id="282" r:id="rId30"/>
    <p:sldId id="285" r:id="rId31"/>
    <p:sldId id="283" r:id="rId32"/>
    <p:sldId id="284" r:id="rId33"/>
  </p:sldIdLst>
  <p:sldSz cx="162560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8F067E2-09F7-453C-9FDD-70E00E45BC5A}">
  <a:tblStyle styleId="{B8F067E2-09F7-453C-9FDD-70E00E45BC5A}" styleName="Table_0"/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14"/>
    <p:restoredTop sz="93750"/>
  </p:normalViewPr>
  <p:slideViewPr>
    <p:cSldViewPr snapToGrid="0" snapToObjects="1">
      <p:cViewPr varScale="1">
        <p:scale>
          <a:sx n="81" d="100"/>
          <a:sy n="81" d="100"/>
        </p:scale>
        <p:origin x="1026" y="96"/>
      </p:cViewPr>
      <p:guideLst>
        <p:guide orient="horz" pos="2880"/>
        <p:guide pos="5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7190269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Shape 2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>
                <a:solidFill>
                  <a:schemeClr val="dk2"/>
                </a:solidFill>
              </a:rPr>
              <a:t>Note from Chuck.  If you are using these materials, you can remove the UM logo and replace it with your own, but please retain the CC-BY logo on the first page as well as retain the acknowledgement page(s).</a:t>
            </a:r>
          </a:p>
        </p:txBody>
      </p:sp>
      <p:sp>
        <p:nvSpPr>
          <p:cNvPr id="240" name="Shape 24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934777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Shape 3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41" name="Shape 34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21128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Shape 3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67" name="Shape 36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772876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Shape 3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2" name="Shape 3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345714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Shape 3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2" name="Shape 3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597475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Shape 3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2" name="Shape 3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367358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Shape 4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3" name="Shape 4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0101805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Shape 4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3" name="Shape 4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928517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Shape 4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3" name="Shape 4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5515694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Shape 4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3" name="Shape 4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3806973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Shape 5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72" name="Shape 57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447733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Shape 5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65" name="Shape 5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9350312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" name="Shape 5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79" name="Shape 5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0856741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Shape 5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87" name="Shape 5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9575490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" name="Shape 5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93" name="Shape 59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8039850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" name="Shape 5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93" name="Shape 59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0625914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Shape 61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rnd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12" name="Shape 6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Merriweather Sans"/>
              <a:buNone/>
            </a:pPr>
            <a:r>
              <a:rPr lang="en-US" sz="2000" b="0" i="0" u="none" strike="noStrike" cap="none">
                <a:latin typeface="Merriweather Sans"/>
                <a:ea typeface="Merriweather Sans"/>
                <a:cs typeface="Merriweather Sans"/>
                <a:sym typeface="Merriweather Sans"/>
              </a:rPr>
              <a:t>Who has see a traceback in CTools?</a:t>
            </a:r>
          </a:p>
        </p:txBody>
      </p:sp>
    </p:spTree>
    <p:extLst>
      <p:ext uri="{BB962C8B-B14F-4D97-AF65-F5344CB8AC3E}">
        <p14:creationId xmlns:p14="http://schemas.microsoft.com/office/powerpoint/2010/main" val="60925765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Shape 61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rnd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12" name="Shape 6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Merriweather Sans"/>
              <a:buNone/>
            </a:pPr>
            <a:r>
              <a:rPr lang="en-US" sz="2000" b="0" i="0" u="none" strike="noStrike" cap="none">
                <a:latin typeface="Merriweather Sans"/>
                <a:ea typeface="Merriweather Sans"/>
                <a:cs typeface="Merriweather Sans"/>
                <a:sym typeface="Merriweather Sans"/>
              </a:rPr>
              <a:t>Who has see a traceback in CTools?</a:t>
            </a:r>
          </a:p>
        </p:txBody>
      </p:sp>
    </p:spTree>
    <p:extLst>
      <p:ext uri="{BB962C8B-B14F-4D97-AF65-F5344CB8AC3E}">
        <p14:creationId xmlns:p14="http://schemas.microsoft.com/office/powerpoint/2010/main" val="157908609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Shape 63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32" name="Shape 63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134507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" name="Shape 6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44" name="Shape 64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235720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" name="Shape 6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66" name="Shape 66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844739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Shape 6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86" name="Shape 68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724119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Shape 2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9" name="Shape 2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2798518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2" name="Shape 6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73" name="Shape 67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8389068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9" name="Shape 6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80" name="Shape 68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195554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Shape 2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88" name="Shape 28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459166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Shape 2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6" name="Shape 29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683093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Shape 31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9" name="Shape 31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17689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Shape 3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5" name="Shape 32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238320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Shape 33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32" name="Shape 33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987112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Shape 3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41" name="Shape 34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216650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9940" y="1930401"/>
            <a:ext cx="11767544" cy="4439441"/>
          </a:xfrm>
        </p:spPr>
        <p:txBody>
          <a:bodyPr anchor="b"/>
          <a:lstStyle>
            <a:lvl1pPr>
              <a:defRPr sz="9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9940" y="6369840"/>
            <a:ext cx="11767544" cy="114856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7149376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6400783"/>
            <a:ext cx="11767543" cy="755651"/>
          </a:xfrm>
        </p:spPr>
        <p:txBody>
          <a:bodyPr anchor="b">
            <a:normAutofit/>
          </a:bodyPr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9940" y="914400"/>
            <a:ext cx="11767544" cy="4854221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2" y="7156433"/>
            <a:ext cx="11767541" cy="65828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707941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0" y="1930400"/>
            <a:ext cx="11767545" cy="2641600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4876800"/>
            <a:ext cx="11767545" cy="31496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330886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9736" y="1930400"/>
            <a:ext cx="10665753" cy="3097832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2573867" y="5028232"/>
            <a:ext cx="9706199" cy="456232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867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5800876"/>
            <a:ext cx="11767545" cy="22352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197727" y="1295004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440653" y="3485050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09198045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9" y="4165601"/>
            <a:ext cx="11767547" cy="2204240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5" cy="1147200"/>
          </a:xfrm>
        </p:spPr>
        <p:txBody>
          <a:bodyPr anchor="t"/>
          <a:lstStyle>
            <a:lvl1pPr marL="0" indent="0" algn="l">
              <a:buNone/>
              <a:defRPr sz="2667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4272467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3929" y="2641600"/>
            <a:ext cx="392915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9951" y="3556000"/>
            <a:ext cx="3903133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78213" y="2641600"/>
            <a:ext cx="3914988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5164141" y="3556000"/>
            <a:ext cx="3929059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2641600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9499601" y="3556000"/>
            <a:ext cx="3909484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621280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51" y="5667932"/>
            <a:ext cx="39200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69951" y="2946400"/>
            <a:ext cx="39200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9951" y="6436282"/>
            <a:ext cx="3920067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85834" y="5667932"/>
            <a:ext cx="39073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5185833" y="2946400"/>
            <a:ext cx="39073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5184030" y="6436281"/>
            <a:ext cx="3912541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5667932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9499599" y="2946400"/>
            <a:ext cx="3909484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9499434" y="6436278"/>
            <a:ext cx="3914663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0348551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251683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072284" y="573618"/>
            <a:ext cx="2336801" cy="7768167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9951" y="1183219"/>
            <a:ext cx="9897532" cy="715856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9903779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 txBox="1">
            <a:spLocks noGrp="1"/>
          </p:cNvSpPr>
          <p:nvPr>
            <p:ph type="title"/>
          </p:nvPr>
        </p:nvSpPr>
        <p:spPr>
          <a:xfrm>
            <a:off x="1155700" y="745588"/>
            <a:ext cx="13932000" cy="17943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176989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7199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551231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3815645"/>
            <a:ext cx="11767543" cy="2554196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4" cy="1147200"/>
          </a:xfrm>
        </p:spPr>
        <p:txBody>
          <a:bodyPr anchor="t"/>
          <a:lstStyle>
            <a:lvl1pPr marL="0" indent="0" algn="l">
              <a:buNone/>
              <a:defRPr sz="2667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39410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1084" y="2747434"/>
            <a:ext cx="5861785" cy="559435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39325" y="2741457"/>
            <a:ext cx="5861788" cy="5600327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1870489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540000"/>
            <a:ext cx="58617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1084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39328" y="2540000"/>
            <a:ext cx="586178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39328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4796770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512962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56736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7" y="1930400"/>
            <a:ext cx="4534752" cy="1930400"/>
          </a:xfrm>
        </p:spPr>
        <p:txBody>
          <a:bodyPr anchor="b"/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79489" y="1930400"/>
            <a:ext cx="6927996" cy="6096000"/>
          </a:xfrm>
        </p:spPr>
        <p:txBody>
          <a:bodyPr anchor="ctr">
            <a:normAutofit/>
          </a:bodyPr>
          <a:lstStyle>
            <a:lvl1pPr>
              <a:defRPr sz="2667"/>
            </a:lvl1pPr>
            <a:lvl2pPr>
              <a:defRPr sz="2400"/>
            </a:lvl2pPr>
            <a:lvl3pPr>
              <a:defRPr sz="2133"/>
            </a:lvl3pPr>
            <a:lvl4pPr>
              <a:defRPr sz="1867"/>
            </a:lvl4pPr>
            <a:lvl5pPr>
              <a:defRPr sz="1867"/>
            </a:lvl5pPr>
            <a:lvl6pPr>
              <a:defRPr sz="1867"/>
            </a:lvl6pPr>
            <a:lvl7pPr>
              <a:defRPr sz="1867"/>
            </a:lvl7pPr>
            <a:lvl8pPr>
              <a:defRPr sz="1867"/>
            </a:lvl8pPr>
            <a:lvl9pPr>
              <a:defRPr sz="1867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8" y="4172374"/>
            <a:ext cx="4534751" cy="3860799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48591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8543" y="2472256"/>
            <a:ext cx="6790541" cy="2099744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66061" y="1524000"/>
            <a:ext cx="4267200" cy="6096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9" y="4876800"/>
            <a:ext cx="6779972" cy="1828800"/>
          </a:xfrm>
        </p:spPr>
        <p:txBody>
          <a:bodyPr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038963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3559581"/>
            <a:ext cx="5382683" cy="558442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3856464"/>
            <a:ext cx="2029883" cy="3153937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11478683" y="2235200"/>
            <a:ext cx="3759200" cy="3759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10665884" y="1"/>
            <a:ext cx="2137849" cy="152187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11474504" y="8128000"/>
            <a:ext cx="1324979" cy="1016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3917083" y="0"/>
            <a:ext cx="914400" cy="152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61482" y="603624"/>
            <a:ext cx="12539631" cy="186737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737225"/>
            <a:ext cx="11928721" cy="5593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3540853" y="2387602"/>
            <a:ext cx="1320799" cy="4063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11935432" y="4300397"/>
            <a:ext cx="5146393" cy="4064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3803387" y="394306"/>
            <a:ext cx="1117599" cy="10235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3733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2568E096-C1D3-40C5-8575-C38E7C66220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6256000" cy="7680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3A72F65D-0611-47F2-8FA7-9D527A1A656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8357616"/>
            <a:ext cx="16256000" cy="7863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</p:spTree>
    <p:extLst>
      <p:ext uri="{BB962C8B-B14F-4D97-AF65-F5344CB8AC3E}">
        <p14:creationId xmlns:p14="http://schemas.microsoft.com/office/powerpoint/2010/main" val="34901808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  <p:sldLayoutId id="2147483729" r:id="rId12"/>
    <p:sldLayoutId id="2147483730" r:id="rId13"/>
    <p:sldLayoutId id="2147483731" r:id="rId14"/>
    <p:sldLayoutId id="2147483732" r:id="rId15"/>
    <p:sldLayoutId id="2147483733" r:id="rId16"/>
    <p:sldLayoutId id="2147483734" r:id="rId17"/>
    <p:sldLayoutId id="2147483735" r:id="rId18"/>
    <p:sldLayoutId id="2147483736" r:id="rId19"/>
  </p:sldLayoutIdLst>
  <p:hf sldNum="0" hdr="0" ftr="0" dt="0"/>
  <p:txStyles>
    <p:titleStyle>
      <a:lvl1pPr algn="l" defTabSz="609585" rtl="0" eaLnBrk="1" latinLnBrk="0" hangingPunct="1">
        <a:spcBef>
          <a:spcPct val="0"/>
        </a:spcBef>
        <a:buNone/>
        <a:defRPr sz="56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57189" indent="-457189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667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990575" indent="-380990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4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523962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133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2133547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74313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334125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396230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4571886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518147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9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9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9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9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George_Boole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9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9.xml"/><Relationship Id="rId5" Type="http://schemas.openxmlformats.org/officeDocument/2006/relationships/image" Target="../media/image8.jp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hape 242"/>
          <p:cNvSpPr txBox="1">
            <a:spLocks noGrp="1"/>
          </p:cNvSpPr>
          <p:nvPr>
            <p:ph type="title"/>
          </p:nvPr>
        </p:nvSpPr>
        <p:spPr>
          <a:xfrm>
            <a:off x="1155700" y="2161309"/>
            <a:ext cx="13931900" cy="246149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lecture 4</a:t>
            </a:r>
            <a:b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Conditional Execution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E747114-FE7C-4CB7-849B-03C7B06D694F}"/>
              </a:ext>
            </a:extLst>
          </p:cNvPr>
          <p:cNvSpPr txBox="1"/>
          <p:nvPr/>
        </p:nvSpPr>
        <p:spPr>
          <a:xfrm>
            <a:off x="8431481" y="7110021"/>
            <a:ext cx="5652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rgbClr val="00B0F0"/>
                </a:solidFill>
              </a:rPr>
              <a:t>Vladislav </a:t>
            </a:r>
            <a:r>
              <a:rPr lang="en-US" sz="2400" dirty="0" err="1">
                <a:solidFill>
                  <a:srgbClr val="00B0F0"/>
                </a:solidFill>
              </a:rPr>
              <a:t>Karyukin</a:t>
            </a:r>
            <a:endParaRPr lang="ru-RU" sz="24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363"/>
          <p:cNvSpPr txBox="1"/>
          <p:nvPr/>
        </p:nvSpPr>
        <p:spPr>
          <a:xfrm>
            <a:off x="4598450" y="5392512"/>
            <a:ext cx="7704000" cy="2421299"/>
          </a:xfrm>
          <a:prstGeom prst="rect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Shape 364"/>
          <p:cNvSpPr txBox="1"/>
          <p:nvPr/>
        </p:nvSpPr>
        <p:spPr>
          <a:xfrm>
            <a:off x="4576700" y="2941773"/>
            <a:ext cx="7704000" cy="1509299"/>
          </a:xfrm>
          <a:prstGeom prst="rect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Shape 362"/>
          <p:cNvSpPr txBox="1"/>
          <p:nvPr/>
        </p:nvSpPr>
        <p:spPr>
          <a:xfrm>
            <a:off x="5533200" y="6313475"/>
            <a:ext cx="6377099" cy="10169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3" name="Shape 343"/>
          <p:cNvSpPr txBox="1"/>
          <p:nvPr/>
        </p:nvSpPr>
        <p:spPr>
          <a:xfrm>
            <a:off x="4598449" y="2438400"/>
            <a:ext cx="7918337" cy="5854799"/>
          </a:xfrm>
          <a:prstGeom prst="rect">
            <a:avLst/>
          </a:prstGeom>
          <a:noFill/>
          <a:ln w="12700" cap="rnd" cmpd="sng">
            <a:noFill/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x =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if x &gt; 2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print('Bigger than 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2')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print('Still 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bigger')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print('Done with 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2')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for 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in range(5)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print(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if 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&gt; 2 : 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print('Bigger than 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2')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print('Done with 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print('All Done')</a:t>
            </a:r>
          </a:p>
        </p:txBody>
      </p:sp>
      <p:sp>
        <p:nvSpPr>
          <p:cNvPr id="15" name="Shape 361"/>
          <p:cNvSpPr txBox="1"/>
          <p:nvPr/>
        </p:nvSpPr>
        <p:spPr>
          <a:xfrm>
            <a:off x="2147475" y="524656"/>
            <a:ext cx="12044775" cy="149474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6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Think About begin/end Blocks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Font typeface="Cabin"/>
              <a:buNone/>
            </a:pPr>
            <a:endParaRPr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01835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Shape 387"/>
          <p:cNvSpPr txBox="1"/>
          <p:nvPr/>
        </p:nvSpPr>
        <p:spPr>
          <a:xfrm>
            <a:off x="797475" y="3210450"/>
            <a:ext cx="6953818" cy="3332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x = 42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if x &gt; 1 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print('More than one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if x &lt; 100 : </a:t>
            </a:r>
          </a:p>
          <a:p>
            <a:pPr lvl="0">
              <a:buClr>
                <a:srgbClr val="FF00FF"/>
              </a:buClr>
              <a:buSzPct val="25000"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    print('Less than 100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') 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7F00"/>
              </a:buClr>
              <a:buSzPct val="25000"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print('All done</a:t>
            </a:r>
            <a:r>
              <a:rPr lang="en-US" sz="30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00FFFF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388" name="Shape 388"/>
          <p:cNvSpPr txBox="1"/>
          <p:nvPr/>
        </p:nvSpPr>
        <p:spPr>
          <a:xfrm>
            <a:off x="1168400" y="689548"/>
            <a:ext cx="4813299" cy="216795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6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Nested Decisions</a:t>
            </a:r>
          </a:p>
        </p:txBody>
      </p:sp>
      <p:cxnSp>
        <p:nvCxnSpPr>
          <p:cNvPr id="381" name="Shape 381"/>
          <p:cNvCxnSpPr/>
          <p:nvPr/>
        </p:nvCxnSpPr>
        <p:spPr>
          <a:xfrm rot="10800000">
            <a:off x="9451261" y="830128"/>
            <a:ext cx="13265" cy="408228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69" name="Shape 369"/>
          <p:cNvSpPr/>
          <p:nvPr/>
        </p:nvSpPr>
        <p:spPr>
          <a:xfrm>
            <a:off x="7986419" y="1182730"/>
            <a:ext cx="2966810" cy="1229106"/>
          </a:xfrm>
          <a:prstGeom prst="diamond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&gt; 1</a:t>
            </a:r>
          </a:p>
        </p:txBody>
      </p:sp>
      <p:sp>
        <p:nvSpPr>
          <p:cNvPr id="370" name="Shape 370"/>
          <p:cNvSpPr txBox="1"/>
          <p:nvPr/>
        </p:nvSpPr>
        <p:spPr>
          <a:xfrm>
            <a:off x="10253910" y="2433028"/>
            <a:ext cx="3488651" cy="105957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print('More than one’)</a:t>
            </a:r>
          </a:p>
        </p:txBody>
      </p:sp>
      <p:sp>
        <p:nvSpPr>
          <p:cNvPr id="371" name="Shape 371"/>
          <p:cNvSpPr/>
          <p:nvPr/>
        </p:nvSpPr>
        <p:spPr>
          <a:xfrm>
            <a:off x="10253910" y="3863455"/>
            <a:ext cx="3464810" cy="1229106"/>
          </a:xfrm>
          <a:prstGeom prst="diamond">
            <a:avLst/>
          </a:prstGeom>
          <a:noFill/>
          <a:ln w="508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&lt; 100</a:t>
            </a:r>
          </a:p>
        </p:txBody>
      </p:sp>
      <p:sp>
        <p:nvSpPr>
          <p:cNvPr id="372" name="Shape 372"/>
          <p:cNvSpPr txBox="1"/>
          <p:nvPr/>
        </p:nvSpPr>
        <p:spPr>
          <a:xfrm>
            <a:off x="12636709" y="5050179"/>
            <a:ext cx="3327815" cy="1059575"/>
          </a:xfrm>
          <a:prstGeom prst="rect">
            <a:avLst/>
          </a:prstGeom>
          <a:noFill/>
          <a:ln w="508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print('Less </a:t>
            </a:r>
            <a:r>
              <a:rPr lang="en-US" sz="2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than </a:t>
            </a:r>
            <a:r>
              <a:rPr lang="en-US" sz="2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100')</a:t>
            </a:r>
            <a:endParaRPr lang="en-US" sz="2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73" name="Shape 373"/>
          <p:cNvSpPr txBox="1"/>
          <p:nvPr/>
        </p:nvSpPr>
        <p:spPr>
          <a:xfrm>
            <a:off x="8018206" y="7095158"/>
            <a:ext cx="2892639" cy="1059491"/>
          </a:xfrm>
          <a:prstGeom prst="rect">
            <a:avLst/>
          </a:prstGeom>
          <a:noFill/>
          <a:ln w="508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print('All Done')</a:t>
            </a:r>
          </a:p>
        </p:txBody>
      </p:sp>
      <p:cxnSp>
        <p:nvCxnSpPr>
          <p:cNvPr id="374" name="Shape 374"/>
          <p:cNvCxnSpPr/>
          <p:nvPr/>
        </p:nvCxnSpPr>
        <p:spPr>
          <a:xfrm rot="10800000" flipH="1">
            <a:off x="10932038" y="1782610"/>
            <a:ext cx="1127071" cy="2752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75" name="Shape 375"/>
          <p:cNvCxnSpPr/>
          <p:nvPr/>
        </p:nvCxnSpPr>
        <p:spPr>
          <a:xfrm rot="10800000" flipH="1">
            <a:off x="12049889" y="1782495"/>
            <a:ext cx="9261" cy="63199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76" name="Shape 376"/>
          <p:cNvCxnSpPr/>
          <p:nvPr/>
        </p:nvCxnSpPr>
        <p:spPr>
          <a:xfrm rot="10800000" flipH="1">
            <a:off x="9434062" y="2399916"/>
            <a:ext cx="30462" cy="4684645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77" name="Shape 377"/>
          <p:cNvCxnSpPr/>
          <p:nvPr/>
        </p:nvCxnSpPr>
        <p:spPr>
          <a:xfrm>
            <a:off x="13697529" y="4456817"/>
            <a:ext cx="610580" cy="11920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78" name="Shape 378"/>
          <p:cNvCxnSpPr/>
          <p:nvPr/>
        </p:nvCxnSpPr>
        <p:spPr>
          <a:xfrm rot="10800000" flipH="1">
            <a:off x="14274997" y="4510191"/>
            <a:ext cx="6758" cy="54263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79" name="Shape 379"/>
          <p:cNvCxnSpPr>
            <a:stCxn id="371" idx="0"/>
            <a:endCxn id="370" idx="2"/>
          </p:cNvCxnSpPr>
          <p:nvPr/>
        </p:nvCxnSpPr>
        <p:spPr>
          <a:xfrm flipV="1">
            <a:off x="11986315" y="3492603"/>
            <a:ext cx="11921" cy="370852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80" name="Shape 380"/>
          <p:cNvCxnSpPr/>
          <p:nvPr/>
        </p:nvCxnSpPr>
        <p:spPr>
          <a:xfrm>
            <a:off x="9496313" y="6618350"/>
            <a:ext cx="4749545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82" name="Shape 382"/>
          <p:cNvSpPr txBox="1"/>
          <p:nvPr/>
        </p:nvSpPr>
        <p:spPr>
          <a:xfrm>
            <a:off x="11358517" y="1230411"/>
            <a:ext cx="918430" cy="46621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383" name="Shape 383"/>
          <p:cNvSpPr txBox="1"/>
          <p:nvPr/>
        </p:nvSpPr>
        <p:spPr>
          <a:xfrm>
            <a:off x="13742561" y="3921731"/>
            <a:ext cx="917822" cy="46621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cxnSp>
        <p:nvCxnSpPr>
          <p:cNvPr id="384" name="Shape 384"/>
          <p:cNvCxnSpPr/>
          <p:nvPr/>
        </p:nvCxnSpPr>
        <p:spPr>
          <a:xfrm rot="10800000">
            <a:off x="12003532" y="5123024"/>
            <a:ext cx="0" cy="1495324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85" name="Shape 385"/>
          <p:cNvSpPr txBox="1"/>
          <p:nvPr/>
        </p:nvSpPr>
        <p:spPr>
          <a:xfrm>
            <a:off x="11386329" y="5066072"/>
            <a:ext cx="451643" cy="46621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386" name="Shape 386"/>
          <p:cNvSpPr txBox="1"/>
          <p:nvPr/>
        </p:nvSpPr>
        <p:spPr>
          <a:xfrm>
            <a:off x="8801078" y="2544284"/>
            <a:ext cx="451643" cy="46621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cxnSp>
        <p:nvCxnSpPr>
          <p:cNvPr id="389" name="Shape 389"/>
          <p:cNvCxnSpPr/>
          <p:nvPr/>
        </p:nvCxnSpPr>
        <p:spPr>
          <a:xfrm rot="10800000" flipH="1">
            <a:off x="14274997" y="6163128"/>
            <a:ext cx="6758" cy="54263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Shape 394"/>
          <p:cNvSpPr txBox="1">
            <a:spLocks noGrp="1"/>
          </p:cNvSpPr>
          <p:nvPr>
            <p:ph type="title"/>
          </p:nvPr>
        </p:nvSpPr>
        <p:spPr>
          <a:xfrm>
            <a:off x="1155700" y="745588"/>
            <a:ext cx="7758111" cy="165153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6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Two</a:t>
            </a:r>
            <a:r>
              <a:rPr lang="en-US" sz="6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-w</a:t>
            </a:r>
            <a:r>
              <a:rPr lang="en-US" sz="6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ay Decisions</a:t>
            </a:r>
          </a:p>
        </p:txBody>
      </p:sp>
      <p:sp>
        <p:nvSpPr>
          <p:cNvPr id="395" name="Shape 395"/>
          <p:cNvSpPr txBox="1">
            <a:spLocks noGrp="1"/>
          </p:cNvSpPr>
          <p:nvPr>
            <p:ph idx="1"/>
          </p:nvPr>
        </p:nvSpPr>
        <p:spPr>
          <a:xfrm>
            <a:off x="1155700" y="2603501"/>
            <a:ext cx="5874687" cy="564016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Sometimes we want to do one thing if a logical expression is true and something else if the expression is false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It is like a fork in the road - we must choose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one or the other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path but not both</a:t>
            </a:r>
          </a:p>
        </p:txBody>
      </p:sp>
      <p:sp>
        <p:nvSpPr>
          <p:cNvPr id="396" name="Shape 396"/>
          <p:cNvSpPr/>
          <p:nvPr/>
        </p:nvSpPr>
        <p:spPr>
          <a:xfrm>
            <a:off x="9980540" y="3241114"/>
            <a:ext cx="3257489" cy="1349530"/>
          </a:xfrm>
          <a:prstGeom prst="diamond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&gt; 2</a:t>
            </a:r>
          </a:p>
        </p:txBody>
      </p:sp>
      <p:sp>
        <p:nvSpPr>
          <p:cNvPr id="397" name="Shape 397"/>
          <p:cNvSpPr txBox="1"/>
          <p:nvPr/>
        </p:nvSpPr>
        <p:spPr>
          <a:xfrm>
            <a:off x="12784308" y="4613913"/>
            <a:ext cx="3176051" cy="1163389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print('Bigger')</a:t>
            </a:r>
          </a:p>
        </p:txBody>
      </p:sp>
      <p:cxnSp>
        <p:nvCxnSpPr>
          <p:cNvPr id="398" name="Shape 398"/>
          <p:cNvCxnSpPr/>
          <p:nvPr/>
        </p:nvCxnSpPr>
        <p:spPr>
          <a:xfrm rot="10800000" flipH="1">
            <a:off x="13214762" y="3892612"/>
            <a:ext cx="1278272" cy="11633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99" name="Shape 399"/>
          <p:cNvCxnSpPr/>
          <p:nvPr/>
        </p:nvCxnSpPr>
        <p:spPr>
          <a:xfrm rot="10800000" flipH="1">
            <a:off x="14442137" y="3910062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00" name="Shape 400"/>
          <p:cNvCxnSpPr/>
          <p:nvPr/>
        </p:nvCxnSpPr>
        <p:spPr>
          <a:xfrm rot="10800000" flipH="1">
            <a:off x="11638370" y="6213572"/>
            <a:ext cx="2822672" cy="29085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01" name="Shape 401"/>
          <p:cNvSpPr txBox="1"/>
          <p:nvPr/>
        </p:nvSpPr>
        <p:spPr>
          <a:xfrm>
            <a:off x="13683026" y="3293467"/>
            <a:ext cx="810008" cy="51189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402" name="Shape 402"/>
          <p:cNvSpPr txBox="1"/>
          <p:nvPr/>
        </p:nvSpPr>
        <p:spPr>
          <a:xfrm>
            <a:off x="9560265" y="3293467"/>
            <a:ext cx="495894" cy="51189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cxnSp>
        <p:nvCxnSpPr>
          <p:cNvPr id="403" name="Shape 403"/>
          <p:cNvCxnSpPr/>
          <p:nvPr/>
        </p:nvCxnSpPr>
        <p:spPr>
          <a:xfrm rot="10800000">
            <a:off x="14434866" y="5765668"/>
            <a:ext cx="8725" cy="423181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04" name="Shape 404"/>
          <p:cNvCxnSpPr/>
          <p:nvPr/>
        </p:nvCxnSpPr>
        <p:spPr>
          <a:xfrm rot="10800000">
            <a:off x="11622373" y="2649239"/>
            <a:ext cx="4362" cy="629684"/>
          </a:xfrm>
          <a:prstGeom prst="straightConnector1">
            <a:avLst/>
          </a:prstGeom>
          <a:noFill/>
          <a:ln w="635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05" name="Shape 405"/>
          <p:cNvSpPr txBox="1"/>
          <p:nvPr/>
        </p:nvSpPr>
        <p:spPr>
          <a:xfrm>
            <a:off x="10061978" y="1751976"/>
            <a:ext cx="3176051" cy="884175"/>
          </a:xfrm>
          <a:prstGeom prst="rect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= 4</a:t>
            </a:r>
          </a:p>
        </p:txBody>
      </p:sp>
      <p:cxnSp>
        <p:nvCxnSpPr>
          <p:cNvPr id="406" name="Shape 406"/>
          <p:cNvCxnSpPr/>
          <p:nvPr/>
        </p:nvCxnSpPr>
        <p:spPr>
          <a:xfrm>
            <a:off x="8805517" y="3910062"/>
            <a:ext cx="1209925" cy="5819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07" name="Shape 407"/>
          <p:cNvCxnSpPr/>
          <p:nvPr/>
        </p:nvCxnSpPr>
        <p:spPr>
          <a:xfrm rot="10800000" flipH="1">
            <a:off x="8788067" y="3910062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08" name="Shape 408"/>
          <p:cNvSpPr txBox="1"/>
          <p:nvPr/>
        </p:nvSpPr>
        <p:spPr>
          <a:xfrm>
            <a:off x="7083585" y="4602279"/>
            <a:ext cx="3393915" cy="1163389"/>
          </a:xfrm>
          <a:prstGeom prst="rect">
            <a:avLst/>
          </a:prstGeom>
          <a:noFill/>
          <a:ln w="508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print('Not bigger')</a:t>
            </a:r>
          </a:p>
        </p:txBody>
      </p:sp>
      <p:cxnSp>
        <p:nvCxnSpPr>
          <p:cNvPr id="409" name="Shape 409"/>
          <p:cNvCxnSpPr/>
          <p:nvPr/>
        </p:nvCxnSpPr>
        <p:spPr>
          <a:xfrm flipH="1">
            <a:off x="8783702" y="6222298"/>
            <a:ext cx="2856119" cy="2908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10" name="Shape 410"/>
          <p:cNvCxnSpPr/>
          <p:nvPr/>
        </p:nvCxnSpPr>
        <p:spPr>
          <a:xfrm rot="10800000">
            <a:off x="8757526" y="5777302"/>
            <a:ext cx="8725" cy="423181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11" name="Shape 411"/>
          <p:cNvCxnSpPr/>
          <p:nvPr/>
        </p:nvCxnSpPr>
        <p:spPr>
          <a:xfrm rot="10800000" flipH="1">
            <a:off x="11650004" y="6283375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12" name="Shape 412"/>
          <p:cNvSpPr txBox="1"/>
          <p:nvPr/>
        </p:nvSpPr>
        <p:spPr>
          <a:xfrm>
            <a:off x="10015442" y="6940691"/>
            <a:ext cx="3176051" cy="884175"/>
          </a:xfrm>
          <a:prstGeom prst="rect">
            <a:avLst/>
          </a:prstGeom>
          <a:noFill/>
          <a:ln w="508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3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print('All Done')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Shape 394"/>
          <p:cNvSpPr txBox="1">
            <a:spLocks noGrp="1"/>
          </p:cNvSpPr>
          <p:nvPr>
            <p:ph type="title"/>
          </p:nvPr>
        </p:nvSpPr>
        <p:spPr>
          <a:xfrm>
            <a:off x="1155700" y="1126051"/>
            <a:ext cx="7758111" cy="17943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6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Two</a:t>
            </a:r>
            <a:r>
              <a:rPr lang="en-US" sz="6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-w</a:t>
            </a:r>
            <a:r>
              <a:rPr lang="en-US" sz="6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ay Decisions with else:</a:t>
            </a:r>
          </a:p>
        </p:txBody>
      </p:sp>
      <p:sp>
        <p:nvSpPr>
          <p:cNvPr id="396" name="Shape 396"/>
          <p:cNvSpPr/>
          <p:nvPr/>
        </p:nvSpPr>
        <p:spPr>
          <a:xfrm>
            <a:off x="9980540" y="3241114"/>
            <a:ext cx="3257489" cy="1349530"/>
          </a:xfrm>
          <a:prstGeom prst="diamond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&gt; 2</a:t>
            </a:r>
          </a:p>
        </p:txBody>
      </p:sp>
      <p:sp>
        <p:nvSpPr>
          <p:cNvPr id="397" name="Shape 397"/>
          <p:cNvSpPr txBox="1"/>
          <p:nvPr/>
        </p:nvSpPr>
        <p:spPr>
          <a:xfrm>
            <a:off x="12784308" y="4613913"/>
            <a:ext cx="3176051" cy="1163389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print('Bigger')</a:t>
            </a:r>
          </a:p>
        </p:txBody>
      </p:sp>
      <p:cxnSp>
        <p:nvCxnSpPr>
          <p:cNvPr id="398" name="Shape 398"/>
          <p:cNvCxnSpPr/>
          <p:nvPr/>
        </p:nvCxnSpPr>
        <p:spPr>
          <a:xfrm rot="10800000" flipH="1">
            <a:off x="13214762" y="3892612"/>
            <a:ext cx="1278272" cy="11633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99" name="Shape 399"/>
          <p:cNvCxnSpPr/>
          <p:nvPr/>
        </p:nvCxnSpPr>
        <p:spPr>
          <a:xfrm rot="10800000" flipH="1">
            <a:off x="14442137" y="3910062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00" name="Shape 400"/>
          <p:cNvCxnSpPr/>
          <p:nvPr/>
        </p:nvCxnSpPr>
        <p:spPr>
          <a:xfrm rot="10800000" flipH="1">
            <a:off x="11638370" y="6213572"/>
            <a:ext cx="2822672" cy="29085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01" name="Shape 401"/>
          <p:cNvSpPr txBox="1"/>
          <p:nvPr/>
        </p:nvSpPr>
        <p:spPr>
          <a:xfrm>
            <a:off x="13683026" y="3293467"/>
            <a:ext cx="810008" cy="51189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402" name="Shape 402"/>
          <p:cNvSpPr txBox="1"/>
          <p:nvPr/>
        </p:nvSpPr>
        <p:spPr>
          <a:xfrm>
            <a:off x="9560265" y="3293467"/>
            <a:ext cx="495894" cy="51189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cxnSp>
        <p:nvCxnSpPr>
          <p:cNvPr id="403" name="Shape 403"/>
          <p:cNvCxnSpPr/>
          <p:nvPr/>
        </p:nvCxnSpPr>
        <p:spPr>
          <a:xfrm rot="10800000">
            <a:off x="14434866" y="5765668"/>
            <a:ext cx="8725" cy="423181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04" name="Shape 404"/>
          <p:cNvCxnSpPr/>
          <p:nvPr/>
        </p:nvCxnSpPr>
        <p:spPr>
          <a:xfrm rot="10800000">
            <a:off x="11622373" y="2649239"/>
            <a:ext cx="4362" cy="629684"/>
          </a:xfrm>
          <a:prstGeom prst="straightConnector1">
            <a:avLst/>
          </a:prstGeom>
          <a:noFill/>
          <a:ln w="635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05" name="Shape 405"/>
          <p:cNvSpPr txBox="1"/>
          <p:nvPr/>
        </p:nvSpPr>
        <p:spPr>
          <a:xfrm>
            <a:off x="10061978" y="1751976"/>
            <a:ext cx="3176051" cy="884175"/>
          </a:xfrm>
          <a:prstGeom prst="rect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= 4</a:t>
            </a:r>
          </a:p>
        </p:txBody>
      </p:sp>
      <p:cxnSp>
        <p:nvCxnSpPr>
          <p:cNvPr id="406" name="Shape 406"/>
          <p:cNvCxnSpPr/>
          <p:nvPr/>
        </p:nvCxnSpPr>
        <p:spPr>
          <a:xfrm rot="10800000" flipH="1">
            <a:off x="8805517" y="3915880"/>
            <a:ext cx="1278272" cy="11633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07" name="Shape 407"/>
          <p:cNvCxnSpPr/>
          <p:nvPr/>
        </p:nvCxnSpPr>
        <p:spPr>
          <a:xfrm rot="10800000" flipH="1">
            <a:off x="8788067" y="3910062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09" name="Shape 409"/>
          <p:cNvCxnSpPr/>
          <p:nvPr/>
        </p:nvCxnSpPr>
        <p:spPr>
          <a:xfrm flipH="1">
            <a:off x="8783702" y="6222298"/>
            <a:ext cx="2856119" cy="2908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10" name="Shape 410"/>
          <p:cNvCxnSpPr/>
          <p:nvPr/>
        </p:nvCxnSpPr>
        <p:spPr>
          <a:xfrm rot="10800000">
            <a:off x="8757526" y="5777302"/>
            <a:ext cx="8725" cy="423181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11" name="Shape 411"/>
          <p:cNvCxnSpPr/>
          <p:nvPr/>
        </p:nvCxnSpPr>
        <p:spPr>
          <a:xfrm rot="10800000" flipH="1">
            <a:off x="11650004" y="6283375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12" name="Shape 412"/>
          <p:cNvSpPr txBox="1"/>
          <p:nvPr/>
        </p:nvSpPr>
        <p:spPr>
          <a:xfrm>
            <a:off x="10015442" y="6940691"/>
            <a:ext cx="3176051" cy="884175"/>
          </a:xfrm>
          <a:prstGeom prst="rect">
            <a:avLst/>
          </a:prstGeom>
          <a:noFill/>
          <a:ln w="508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3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print('All Done')</a:t>
            </a:r>
          </a:p>
        </p:txBody>
      </p:sp>
      <p:sp>
        <p:nvSpPr>
          <p:cNvPr id="22" name="Shape 418"/>
          <p:cNvSpPr txBox="1"/>
          <p:nvPr/>
        </p:nvSpPr>
        <p:spPr>
          <a:xfrm>
            <a:off x="1109119" y="3549412"/>
            <a:ext cx="4814099" cy="4009665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x = 4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if x &gt; 2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print('Bigger')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else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print('Smaller')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00FF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print('All done')</a:t>
            </a:r>
          </a:p>
        </p:txBody>
      </p:sp>
      <p:sp>
        <p:nvSpPr>
          <p:cNvPr id="21" name="Shape 408"/>
          <p:cNvSpPr txBox="1"/>
          <p:nvPr/>
        </p:nvSpPr>
        <p:spPr>
          <a:xfrm>
            <a:off x="7083585" y="4602279"/>
            <a:ext cx="3393915" cy="1163389"/>
          </a:xfrm>
          <a:prstGeom prst="rect">
            <a:avLst/>
          </a:prstGeom>
          <a:noFill/>
          <a:ln w="508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print('Not bigger')</a:t>
            </a:r>
          </a:p>
        </p:txBody>
      </p:sp>
    </p:spTree>
    <p:extLst>
      <p:ext uri="{BB962C8B-B14F-4D97-AF65-F5344CB8AC3E}">
        <p14:creationId xmlns:p14="http://schemas.microsoft.com/office/powerpoint/2010/main" val="10658428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458"/>
          <p:cNvSpPr txBox="1"/>
          <p:nvPr/>
        </p:nvSpPr>
        <p:spPr>
          <a:xfrm>
            <a:off x="955900" y="4404944"/>
            <a:ext cx="4726519" cy="2298600"/>
          </a:xfrm>
          <a:prstGeom prst="rect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4" name="Shape 394"/>
          <p:cNvSpPr txBox="1">
            <a:spLocks noGrp="1"/>
          </p:cNvSpPr>
          <p:nvPr>
            <p:ph type="title"/>
          </p:nvPr>
        </p:nvSpPr>
        <p:spPr>
          <a:xfrm>
            <a:off x="1155700" y="745588"/>
            <a:ext cx="7758111" cy="17943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6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Visualize Blocks</a:t>
            </a:r>
          </a:p>
        </p:txBody>
      </p:sp>
      <p:sp>
        <p:nvSpPr>
          <p:cNvPr id="22" name="Shape 418"/>
          <p:cNvSpPr txBox="1"/>
          <p:nvPr/>
        </p:nvSpPr>
        <p:spPr>
          <a:xfrm>
            <a:off x="1109119" y="3549412"/>
            <a:ext cx="4814099" cy="4009665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x = 4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if x &gt; 2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print('Bigger')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else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print('Smaller')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00FF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print('All done')</a:t>
            </a:r>
          </a:p>
        </p:txBody>
      </p:sp>
      <p:sp>
        <p:nvSpPr>
          <p:cNvPr id="21" name="Shape 440"/>
          <p:cNvSpPr txBox="1"/>
          <p:nvPr/>
        </p:nvSpPr>
        <p:spPr>
          <a:xfrm>
            <a:off x="6891553" y="3024705"/>
            <a:ext cx="9189198" cy="3378200"/>
          </a:xfrm>
          <a:prstGeom prst="rect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FF00"/>
              </a:solidFill>
            </a:endParaRPr>
          </a:p>
        </p:txBody>
      </p:sp>
      <p:sp>
        <p:nvSpPr>
          <p:cNvPr id="24" name="Shape 396"/>
          <p:cNvSpPr/>
          <p:nvPr/>
        </p:nvSpPr>
        <p:spPr>
          <a:xfrm>
            <a:off x="9980540" y="3241114"/>
            <a:ext cx="3257489" cy="1349530"/>
          </a:xfrm>
          <a:prstGeom prst="diamond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&gt; 2</a:t>
            </a:r>
          </a:p>
        </p:txBody>
      </p:sp>
      <p:sp>
        <p:nvSpPr>
          <p:cNvPr id="25" name="Shape 397"/>
          <p:cNvSpPr txBox="1"/>
          <p:nvPr/>
        </p:nvSpPr>
        <p:spPr>
          <a:xfrm>
            <a:off x="12784308" y="4613913"/>
            <a:ext cx="3176051" cy="1163389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print('Bigger')</a:t>
            </a:r>
          </a:p>
        </p:txBody>
      </p:sp>
      <p:cxnSp>
        <p:nvCxnSpPr>
          <p:cNvPr id="26" name="Shape 398"/>
          <p:cNvCxnSpPr/>
          <p:nvPr/>
        </p:nvCxnSpPr>
        <p:spPr>
          <a:xfrm rot="10800000" flipH="1">
            <a:off x="13214762" y="3892612"/>
            <a:ext cx="1278272" cy="11633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7" name="Shape 399"/>
          <p:cNvCxnSpPr/>
          <p:nvPr/>
        </p:nvCxnSpPr>
        <p:spPr>
          <a:xfrm rot="10800000" flipH="1">
            <a:off x="14442137" y="3910062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8" name="Shape 400"/>
          <p:cNvCxnSpPr/>
          <p:nvPr/>
        </p:nvCxnSpPr>
        <p:spPr>
          <a:xfrm rot="10800000" flipH="1">
            <a:off x="11638370" y="6213572"/>
            <a:ext cx="2822672" cy="29085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9" name="Shape 401"/>
          <p:cNvSpPr txBox="1"/>
          <p:nvPr/>
        </p:nvSpPr>
        <p:spPr>
          <a:xfrm>
            <a:off x="13683026" y="3293467"/>
            <a:ext cx="810008" cy="51189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30" name="Shape 402"/>
          <p:cNvSpPr txBox="1"/>
          <p:nvPr/>
        </p:nvSpPr>
        <p:spPr>
          <a:xfrm>
            <a:off x="9560265" y="3293467"/>
            <a:ext cx="495894" cy="51189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cxnSp>
        <p:nvCxnSpPr>
          <p:cNvPr id="31" name="Shape 403"/>
          <p:cNvCxnSpPr/>
          <p:nvPr/>
        </p:nvCxnSpPr>
        <p:spPr>
          <a:xfrm rot="10800000">
            <a:off x="14434866" y="5765668"/>
            <a:ext cx="8725" cy="423181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2" name="Shape 404"/>
          <p:cNvCxnSpPr/>
          <p:nvPr/>
        </p:nvCxnSpPr>
        <p:spPr>
          <a:xfrm rot="10800000">
            <a:off x="11622373" y="2649239"/>
            <a:ext cx="4362" cy="629684"/>
          </a:xfrm>
          <a:prstGeom prst="straightConnector1">
            <a:avLst/>
          </a:prstGeom>
          <a:noFill/>
          <a:ln w="635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3" name="Shape 405"/>
          <p:cNvSpPr txBox="1"/>
          <p:nvPr/>
        </p:nvSpPr>
        <p:spPr>
          <a:xfrm>
            <a:off x="10061978" y="1751976"/>
            <a:ext cx="3176051" cy="884175"/>
          </a:xfrm>
          <a:prstGeom prst="rect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= 4</a:t>
            </a:r>
          </a:p>
        </p:txBody>
      </p:sp>
      <p:cxnSp>
        <p:nvCxnSpPr>
          <p:cNvPr id="34" name="Shape 406"/>
          <p:cNvCxnSpPr/>
          <p:nvPr/>
        </p:nvCxnSpPr>
        <p:spPr>
          <a:xfrm rot="10800000" flipH="1">
            <a:off x="8805517" y="3915880"/>
            <a:ext cx="1278272" cy="11633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5" name="Shape 407"/>
          <p:cNvCxnSpPr/>
          <p:nvPr/>
        </p:nvCxnSpPr>
        <p:spPr>
          <a:xfrm rot="10800000" flipH="1">
            <a:off x="8788067" y="3910062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6" name="Shape 409"/>
          <p:cNvCxnSpPr/>
          <p:nvPr/>
        </p:nvCxnSpPr>
        <p:spPr>
          <a:xfrm flipH="1">
            <a:off x="8783702" y="6222298"/>
            <a:ext cx="2856119" cy="2908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7" name="Shape 410"/>
          <p:cNvCxnSpPr/>
          <p:nvPr/>
        </p:nvCxnSpPr>
        <p:spPr>
          <a:xfrm rot="10800000">
            <a:off x="8757526" y="5777302"/>
            <a:ext cx="8725" cy="423181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8" name="Shape 411"/>
          <p:cNvCxnSpPr/>
          <p:nvPr/>
        </p:nvCxnSpPr>
        <p:spPr>
          <a:xfrm rot="10800000" flipH="1">
            <a:off x="11650004" y="6283375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9" name="Shape 412"/>
          <p:cNvSpPr txBox="1"/>
          <p:nvPr/>
        </p:nvSpPr>
        <p:spPr>
          <a:xfrm>
            <a:off x="10015442" y="6940691"/>
            <a:ext cx="3176051" cy="884175"/>
          </a:xfrm>
          <a:prstGeom prst="rect">
            <a:avLst/>
          </a:prstGeom>
          <a:noFill/>
          <a:ln w="508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3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print('All Done')</a:t>
            </a:r>
          </a:p>
        </p:txBody>
      </p:sp>
      <p:sp>
        <p:nvSpPr>
          <p:cNvPr id="40" name="Shape 408"/>
          <p:cNvSpPr txBox="1"/>
          <p:nvPr/>
        </p:nvSpPr>
        <p:spPr>
          <a:xfrm>
            <a:off x="7083585" y="4602279"/>
            <a:ext cx="3393915" cy="1163389"/>
          </a:xfrm>
          <a:prstGeom prst="rect">
            <a:avLst/>
          </a:prstGeom>
          <a:noFill/>
          <a:ln w="508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print('Not bigger')</a:t>
            </a:r>
          </a:p>
        </p:txBody>
      </p:sp>
    </p:spTree>
    <p:extLst>
      <p:ext uri="{BB962C8B-B14F-4D97-AF65-F5344CB8AC3E}">
        <p14:creationId xmlns:p14="http://schemas.microsoft.com/office/powerpoint/2010/main" val="8983070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dirty="0">
                <a:solidFill>
                  <a:srgbClr val="FFD966"/>
                </a:solidFill>
              </a:rPr>
              <a:t>More Conditional Structures</a:t>
            </a:r>
            <a:r>
              <a:rPr lang="is-IS" sz="7200" dirty="0">
                <a:solidFill>
                  <a:srgbClr val="FFD966"/>
                </a:solidFill>
              </a:rPr>
              <a:t>…</a:t>
            </a:r>
            <a:endParaRPr lang="en-US" sz="7200" dirty="0">
              <a:solidFill>
                <a:srgbClr val="FFD9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3165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Shape 465"/>
          <p:cNvSpPr txBox="1">
            <a:spLocks noGrp="1"/>
          </p:cNvSpPr>
          <p:nvPr>
            <p:ph type="title"/>
          </p:nvPr>
        </p:nvSpPr>
        <p:spPr>
          <a:xfrm>
            <a:off x="1155700" y="745588"/>
            <a:ext cx="5759363" cy="17943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Multi-way</a:t>
            </a:r>
          </a:p>
        </p:txBody>
      </p:sp>
      <p:sp>
        <p:nvSpPr>
          <p:cNvPr id="466" name="Shape 466"/>
          <p:cNvSpPr txBox="1"/>
          <p:nvPr/>
        </p:nvSpPr>
        <p:spPr>
          <a:xfrm>
            <a:off x="1023921" y="2933700"/>
            <a:ext cx="5102699" cy="4457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endParaRPr lang="en-US" sz="3000" b="1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x &lt; 2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mall'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x &lt; 10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Medium'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else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'LARGE'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'All done'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467" name="Shape 467"/>
          <p:cNvSpPr/>
          <p:nvPr/>
        </p:nvSpPr>
        <p:spPr>
          <a:xfrm>
            <a:off x="7796412" y="2286710"/>
            <a:ext cx="3139423" cy="1300743"/>
          </a:xfrm>
          <a:prstGeom prst="diamond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7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&lt; 2</a:t>
            </a:r>
          </a:p>
        </p:txBody>
      </p:sp>
      <p:sp>
        <p:nvSpPr>
          <p:cNvPr id="468" name="Shape 468"/>
          <p:cNvSpPr txBox="1"/>
          <p:nvPr/>
        </p:nvSpPr>
        <p:spPr>
          <a:xfrm>
            <a:off x="11552613" y="2376410"/>
            <a:ext cx="3061023" cy="11211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en-US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mall')</a:t>
            </a:r>
          </a:p>
        </p:txBody>
      </p:sp>
      <p:cxnSp>
        <p:nvCxnSpPr>
          <p:cNvPr id="469" name="Shape 469"/>
          <p:cNvCxnSpPr/>
          <p:nvPr/>
        </p:nvCxnSpPr>
        <p:spPr>
          <a:xfrm rot="10800000">
            <a:off x="10986368" y="2939840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70" name="Shape 470"/>
          <p:cNvCxnSpPr/>
          <p:nvPr/>
        </p:nvCxnSpPr>
        <p:spPr>
          <a:xfrm rot="10800000" flipH="1">
            <a:off x="9427836" y="6893651"/>
            <a:ext cx="5728196" cy="91113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71" name="Shape 471"/>
          <p:cNvSpPr txBox="1"/>
          <p:nvPr/>
        </p:nvSpPr>
        <p:spPr>
          <a:xfrm>
            <a:off x="10389312" y="2202616"/>
            <a:ext cx="695265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472" name="Shape 472"/>
          <p:cNvSpPr txBox="1"/>
          <p:nvPr/>
        </p:nvSpPr>
        <p:spPr>
          <a:xfrm>
            <a:off x="8658374" y="3503271"/>
            <a:ext cx="47781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cxnSp>
        <p:nvCxnSpPr>
          <p:cNvPr id="473" name="Shape 473"/>
          <p:cNvCxnSpPr/>
          <p:nvPr/>
        </p:nvCxnSpPr>
        <p:spPr>
          <a:xfrm rot="10800000">
            <a:off x="15139225" y="2955278"/>
            <a:ext cx="33637" cy="3955201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74" name="Shape 474"/>
          <p:cNvCxnSpPr/>
          <p:nvPr/>
        </p:nvCxnSpPr>
        <p:spPr>
          <a:xfrm rot="10800000">
            <a:off x="9378748" y="1716348"/>
            <a:ext cx="4237" cy="606802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75" name="Shape 475"/>
          <p:cNvCxnSpPr/>
          <p:nvPr/>
        </p:nvCxnSpPr>
        <p:spPr>
          <a:xfrm rot="10800000" flipH="1">
            <a:off x="9382986" y="6743717"/>
            <a:ext cx="16686" cy="658714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76" name="Shape 476"/>
          <p:cNvSpPr txBox="1"/>
          <p:nvPr/>
        </p:nvSpPr>
        <p:spPr>
          <a:xfrm>
            <a:off x="7807624" y="7377204"/>
            <a:ext cx="3061023" cy="8520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3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print('All Done')</a:t>
            </a:r>
          </a:p>
        </p:txBody>
      </p:sp>
      <p:sp>
        <p:nvSpPr>
          <p:cNvPr id="477" name="Shape 477"/>
          <p:cNvSpPr/>
          <p:nvPr/>
        </p:nvSpPr>
        <p:spPr>
          <a:xfrm>
            <a:off x="7785199" y="4002229"/>
            <a:ext cx="3139423" cy="1300743"/>
          </a:xfrm>
          <a:prstGeom prst="diamond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7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&lt; 10</a:t>
            </a:r>
          </a:p>
        </p:txBody>
      </p:sp>
      <p:sp>
        <p:nvSpPr>
          <p:cNvPr id="478" name="Shape 478"/>
          <p:cNvSpPr txBox="1"/>
          <p:nvPr/>
        </p:nvSpPr>
        <p:spPr>
          <a:xfrm>
            <a:off x="11541401" y="4091929"/>
            <a:ext cx="3061023" cy="11211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print('Medium')</a:t>
            </a:r>
          </a:p>
        </p:txBody>
      </p:sp>
      <p:cxnSp>
        <p:nvCxnSpPr>
          <p:cNvPr id="479" name="Shape 479"/>
          <p:cNvCxnSpPr/>
          <p:nvPr/>
        </p:nvCxnSpPr>
        <p:spPr>
          <a:xfrm rot="10800000">
            <a:off x="10975155" y="4655359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0" name="Shape 480"/>
          <p:cNvSpPr txBox="1"/>
          <p:nvPr/>
        </p:nvSpPr>
        <p:spPr>
          <a:xfrm>
            <a:off x="10523862" y="3974197"/>
            <a:ext cx="77306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cxnSp>
        <p:nvCxnSpPr>
          <p:cNvPr id="481" name="Shape 481"/>
          <p:cNvCxnSpPr/>
          <p:nvPr/>
        </p:nvCxnSpPr>
        <p:spPr>
          <a:xfrm rot="10800000">
            <a:off x="14652870" y="2939840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2" name="Shape 482"/>
          <p:cNvCxnSpPr/>
          <p:nvPr/>
        </p:nvCxnSpPr>
        <p:spPr>
          <a:xfrm rot="10800000">
            <a:off x="14619232" y="4644147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3" name="Shape 483"/>
          <p:cNvCxnSpPr/>
          <p:nvPr/>
        </p:nvCxnSpPr>
        <p:spPr>
          <a:xfrm rot="10800000">
            <a:off x="9338212" y="3578833"/>
            <a:ext cx="1324" cy="497678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4" name="Shape 484"/>
          <p:cNvSpPr txBox="1"/>
          <p:nvPr/>
        </p:nvSpPr>
        <p:spPr>
          <a:xfrm>
            <a:off x="7818837" y="5616835"/>
            <a:ext cx="3061023" cy="11211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print('LARGE')</a:t>
            </a:r>
          </a:p>
        </p:txBody>
      </p:sp>
      <p:cxnSp>
        <p:nvCxnSpPr>
          <p:cNvPr id="485" name="Shape 485"/>
          <p:cNvCxnSpPr/>
          <p:nvPr/>
        </p:nvCxnSpPr>
        <p:spPr>
          <a:xfrm rot="10800000" flipH="1">
            <a:off x="9384387" y="5295942"/>
            <a:ext cx="4237" cy="361538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6" name="Shape 486"/>
          <p:cNvSpPr txBox="1"/>
          <p:nvPr/>
        </p:nvSpPr>
        <p:spPr>
          <a:xfrm>
            <a:off x="8478974" y="5073027"/>
            <a:ext cx="47781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Shape 465"/>
          <p:cNvSpPr txBox="1">
            <a:spLocks noGrp="1"/>
          </p:cNvSpPr>
          <p:nvPr>
            <p:ph type="title"/>
          </p:nvPr>
        </p:nvSpPr>
        <p:spPr>
          <a:xfrm>
            <a:off x="1155700" y="745588"/>
            <a:ext cx="5759363" cy="17943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Multi-way</a:t>
            </a:r>
          </a:p>
        </p:txBody>
      </p:sp>
      <p:sp>
        <p:nvSpPr>
          <p:cNvPr id="466" name="Shape 466"/>
          <p:cNvSpPr txBox="1"/>
          <p:nvPr/>
        </p:nvSpPr>
        <p:spPr>
          <a:xfrm>
            <a:off x="1023921" y="2933700"/>
            <a:ext cx="5102699" cy="4457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x = 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if x &lt; 2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    print('</a:t>
            </a:r>
            <a:r>
              <a:rPr lang="en-US" sz="3000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s</a:t>
            </a: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mall'</a:t>
            </a:r>
            <a:r>
              <a:rPr lang="en-US" sz="3000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C0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x &lt; 10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Medium'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else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'LARGE'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'All done'</a:t>
            </a:r>
            <a:r>
              <a:rPr lang="en-US" sz="3000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C0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467" name="Shape 467"/>
          <p:cNvSpPr/>
          <p:nvPr/>
        </p:nvSpPr>
        <p:spPr>
          <a:xfrm>
            <a:off x="7794315" y="2283417"/>
            <a:ext cx="3139423" cy="1300743"/>
          </a:xfrm>
          <a:prstGeom prst="diamond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7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&lt; 2</a:t>
            </a:r>
          </a:p>
        </p:txBody>
      </p:sp>
      <p:sp>
        <p:nvSpPr>
          <p:cNvPr id="468" name="Shape 468"/>
          <p:cNvSpPr txBox="1"/>
          <p:nvPr/>
        </p:nvSpPr>
        <p:spPr>
          <a:xfrm>
            <a:off x="11550516" y="2373117"/>
            <a:ext cx="3061023" cy="1121165"/>
          </a:xfrm>
          <a:prstGeom prst="rect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en-US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mall')</a:t>
            </a:r>
          </a:p>
        </p:txBody>
      </p:sp>
      <p:cxnSp>
        <p:nvCxnSpPr>
          <p:cNvPr id="469" name="Shape 469"/>
          <p:cNvCxnSpPr/>
          <p:nvPr/>
        </p:nvCxnSpPr>
        <p:spPr>
          <a:xfrm rot="10800000">
            <a:off x="10984271" y="2936547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70" name="Shape 470"/>
          <p:cNvCxnSpPr/>
          <p:nvPr/>
        </p:nvCxnSpPr>
        <p:spPr>
          <a:xfrm rot="10800000" flipH="1">
            <a:off x="9425739" y="6890358"/>
            <a:ext cx="5728196" cy="91113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71" name="Shape 471"/>
          <p:cNvSpPr txBox="1"/>
          <p:nvPr/>
        </p:nvSpPr>
        <p:spPr>
          <a:xfrm>
            <a:off x="10387215" y="2199323"/>
            <a:ext cx="695265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472" name="Shape 472"/>
          <p:cNvSpPr txBox="1"/>
          <p:nvPr/>
        </p:nvSpPr>
        <p:spPr>
          <a:xfrm>
            <a:off x="8656277" y="3499978"/>
            <a:ext cx="47781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cxnSp>
        <p:nvCxnSpPr>
          <p:cNvPr id="473" name="Shape 473"/>
          <p:cNvCxnSpPr/>
          <p:nvPr/>
        </p:nvCxnSpPr>
        <p:spPr>
          <a:xfrm rot="10800000">
            <a:off x="15137128" y="2951985"/>
            <a:ext cx="33637" cy="3955201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74" name="Shape 474"/>
          <p:cNvCxnSpPr/>
          <p:nvPr/>
        </p:nvCxnSpPr>
        <p:spPr>
          <a:xfrm rot="10800000">
            <a:off x="9376651" y="1713055"/>
            <a:ext cx="4237" cy="606802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75" name="Shape 475"/>
          <p:cNvCxnSpPr/>
          <p:nvPr/>
        </p:nvCxnSpPr>
        <p:spPr>
          <a:xfrm rot="10800000" flipH="1">
            <a:off x="9380889" y="6740424"/>
            <a:ext cx="16686" cy="658714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76" name="Shape 476"/>
          <p:cNvSpPr txBox="1"/>
          <p:nvPr/>
        </p:nvSpPr>
        <p:spPr>
          <a:xfrm>
            <a:off x="7805527" y="7373911"/>
            <a:ext cx="3061023" cy="852065"/>
          </a:xfrm>
          <a:prstGeom prst="rect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3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print('All Done')</a:t>
            </a:r>
          </a:p>
        </p:txBody>
      </p:sp>
      <p:sp>
        <p:nvSpPr>
          <p:cNvPr id="477" name="Shape 477"/>
          <p:cNvSpPr/>
          <p:nvPr/>
        </p:nvSpPr>
        <p:spPr>
          <a:xfrm>
            <a:off x="7783102" y="3998936"/>
            <a:ext cx="3139423" cy="1300743"/>
          </a:xfrm>
          <a:prstGeom prst="diamond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7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&lt; 10</a:t>
            </a:r>
          </a:p>
        </p:txBody>
      </p:sp>
      <p:sp>
        <p:nvSpPr>
          <p:cNvPr id="478" name="Shape 478"/>
          <p:cNvSpPr txBox="1"/>
          <p:nvPr/>
        </p:nvSpPr>
        <p:spPr>
          <a:xfrm>
            <a:off x="11539304" y="4088636"/>
            <a:ext cx="3061023" cy="11211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print('Medium')</a:t>
            </a:r>
          </a:p>
        </p:txBody>
      </p:sp>
      <p:cxnSp>
        <p:nvCxnSpPr>
          <p:cNvPr id="479" name="Shape 479"/>
          <p:cNvCxnSpPr/>
          <p:nvPr/>
        </p:nvCxnSpPr>
        <p:spPr>
          <a:xfrm rot="10800000">
            <a:off x="10973058" y="4652066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0" name="Shape 480"/>
          <p:cNvSpPr txBox="1"/>
          <p:nvPr/>
        </p:nvSpPr>
        <p:spPr>
          <a:xfrm>
            <a:off x="10521765" y="3970904"/>
            <a:ext cx="77306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cxnSp>
        <p:nvCxnSpPr>
          <p:cNvPr id="481" name="Shape 481"/>
          <p:cNvCxnSpPr/>
          <p:nvPr/>
        </p:nvCxnSpPr>
        <p:spPr>
          <a:xfrm rot="10800000">
            <a:off x="14650773" y="2936547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2" name="Shape 482"/>
          <p:cNvCxnSpPr/>
          <p:nvPr/>
        </p:nvCxnSpPr>
        <p:spPr>
          <a:xfrm rot="10800000">
            <a:off x="14617135" y="4640854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3" name="Shape 483"/>
          <p:cNvCxnSpPr/>
          <p:nvPr/>
        </p:nvCxnSpPr>
        <p:spPr>
          <a:xfrm rot="10800000">
            <a:off x="9336115" y="3575540"/>
            <a:ext cx="1324" cy="497678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4" name="Shape 484"/>
          <p:cNvSpPr txBox="1"/>
          <p:nvPr/>
        </p:nvSpPr>
        <p:spPr>
          <a:xfrm>
            <a:off x="7816740" y="5613542"/>
            <a:ext cx="3061023" cy="11211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print('LARGE')</a:t>
            </a:r>
          </a:p>
        </p:txBody>
      </p:sp>
      <p:cxnSp>
        <p:nvCxnSpPr>
          <p:cNvPr id="485" name="Shape 485"/>
          <p:cNvCxnSpPr/>
          <p:nvPr/>
        </p:nvCxnSpPr>
        <p:spPr>
          <a:xfrm rot="10800000" flipH="1">
            <a:off x="9382290" y="5292649"/>
            <a:ext cx="4237" cy="361538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6" name="Shape 486"/>
          <p:cNvSpPr txBox="1"/>
          <p:nvPr/>
        </p:nvSpPr>
        <p:spPr>
          <a:xfrm>
            <a:off x="8476877" y="5069734"/>
            <a:ext cx="47781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24" name="Shape 501"/>
          <p:cNvSpPr txBox="1"/>
          <p:nvPr/>
        </p:nvSpPr>
        <p:spPr>
          <a:xfrm>
            <a:off x="7602488" y="972862"/>
            <a:ext cx="3467099" cy="691062"/>
          </a:xfrm>
          <a:prstGeom prst="rect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0</a:t>
            </a:r>
          </a:p>
        </p:txBody>
      </p:sp>
    </p:spTree>
    <p:extLst>
      <p:ext uri="{BB962C8B-B14F-4D97-AF65-F5344CB8AC3E}">
        <p14:creationId xmlns:p14="http://schemas.microsoft.com/office/powerpoint/2010/main" val="6571552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Shape 465"/>
          <p:cNvSpPr txBox="1">
            <a:spLocks noGrp="1"/>
          </p:cNvSpPr>
          <p:nvPr>
            <p:ph type="title"/>
          </p:nvPr>
        </p:nvSpPr>
        <p:spPr>
          <a:xfrm>
            <a:off x="1155700" y="745588"/>
            <a:ext cx="5759363" cy="17943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Multi-way</a:t>
            </a:r>
          </a:p>
        </p:txBody>
      </p:sp>
      <p:sp>
        <p:nvSpPr>
          <p:cNvPr id="466" name="Shape 466"/>
          <p:cNvSpPr txBox="1"/>
          <p:nvPr/>
        </p:nvSpPr>
        <p:spPr>
          <a:xfrm>
            <a:off x="1023921" y="2933700"/>
            <a:ext cx="5102699" cy="4457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>
              <a:buClr>
                <a:srgbClr val="FFFF00"/>
              </a:buClr>
              <a:buSzPct val="25000"/>
            </a:pPr>
            <a:r>
              <a:rPr lang="en-US" sz="30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x = 5 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if x &lt; 2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mall'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 x &lt; 10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    print('</a:t>
            </a:r>
            <a:r>
              <a:rPr lang="en-US" sz="3000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Medium')</a:t>
            </a:r>
            <a:endParaRPr lang="en-US" sz="3000" i="0" u="none" strike="noStrike" cap="none" dirty="0">
              <a:solidFill>
                <a:srgbClr val="FFC0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else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'LARGE'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'All done'</a:t>
            </a:r>
            <a:r>
              <a:rPr lang="en-US" sz="3000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C0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467" name="Shape 467"/>
          <p:cNvSpPr/>
          <p:nvPr/>
        </p:nvSpPr>
        <p:spPr>
          <a:xfrm>
            <a:off x="7788036" y="2276842"/>
            <a:ext cx="3139423" cy="1300743"/>
          </a:xfrm>
          <a:prstGeom prst="diamond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7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&lt; 2</a:t>
            </a:r>
          </a:p>
        </p:txBody>
      </p:sp>
      <p:sp>
        <p:nvSpPr>
          <p:cNvPr id="468" name="Shape 468"/>
          <p:cNvSpPr txBox="1"/>
          <p:nvPr/>
        </p:nvSpPr>
        <p:spPr>
          <a:xfrm>
            <a:off x="11544237" y="2366542"/>
            <a:ext cx="3061023" cy="11211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en-US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mall')</a:t>
            </a:r>
          </a:p>
        </p:txBody>
      </p:sp>
      <p:cxnSp>
        <p:nvCxnSpPr>
          <p:cNvPr id="469" name="Shape 469"/>
          <p:cNvCxnSpPr/>
          <p:nvPr/>
        </p:nvCxnSpPr>
        <p:spPr>
          <a:xfrm rot="10800000">
            <a:off x="10977992" y="2929972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70" name="Shape 470"/>
          <p:cNvCxnSpPr/>
          <p:nvPr/>
        </p:nvCxnSpPr>
        <p:spPr>
          <a:xfrm rot="10800000" flipH="1">
            <a:off x="9419460" y="6883783"/>
            <a:ext cx="5728196" cy="91113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71" name="Shape 471"/>
          <p:cNvSpPr txBox="1"/>
          <p:nvPr/>
        </p:nvSpPr>
        <p:spPr>
          <a:xfrm>
            <a:off x="10380936" y="2192748"/>
            <a:ext cx="695265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472" name="Shape 472"/>
          <p:cNvSpPr txBox="1"/>
          <p:nvPr/>
        </p:nvSpPr>
        <p:spPr>
          <a:xfrm>
            <a:off x="8649998" y="3493403"/>
            <a:ext cx="47781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cxnSp>
        <p:nvCxnSpPr>
          <p:cNvPr id="473" name="Shape 473"/>
          <p:cNvCxnSpPr/>
          <p:nvPr/>
        </p:nvCxnSpPr>
        <p:spPr>
          <a:xfrm rot="10800000">
            <a:off x="15130849" y="2945410"/>
            <a:ext cx="33637" cy="3955201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74" name="Shape 474"/>
          <p:cNvCxnSpPr/>
          <p:nvPr/>
        </p:nvCxnSpPr>
        <p:spPr>
          <a:xfrm rot="10800000">
            <a:off x="9370372" y="1706480"/>
            <a:ext cx="4237" cy="606802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75" name="Shape 475"/>
          <p:cNvCxnSpPr/>
          <p:nvPr/>
        </p:nvCxnSpPr>
        <p:spPr>
          <a:xfrm rot="10800000" flipH="1">
            <a:off x="9374610" y="6733849"/>
            <a:ext cx="16686" cy="658714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76" name="Shape 476"/>
          <p:cNvSpPr txBox="1"/>
          <p:nvPr/>
        </p:nvSpPr>
        <p:spPr>
          <a:xfrm>
            <a:off x="7799248" y="7367336"/>
            <a:ext cx="3061023" cy="852065"/>
          </a:xfrm>
          <a:prstGeom prst="rect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3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print('All Done')</a:t>
            </a:r>
          </a:p>
        </p:txBody>
      </p:sp>
      <p:sp>
        <p:nvSpPr>
          <p:cNvPr id="477" name="Shape 477"/>
          <p:cNvSpPr/>
          <p:nvPr/>
        </p:nvSpPr>
        <p:spPr>
          <a:xfrm>
            <a:off x="7776823" y="3992361"/>
            <a:ext cx="3139423" cy="1300743"/>
          </a:xfrm>
          <a:prstGeom prst="diamond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7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&lt; 10</a:t>
            </a:r>
          </a:p>
        </p:txBody>
      </p:sp>
      <p:sp>
        <p:nvSpPr>
          <p:cNvPr id="478" name="Shape 478"/>
          <p:cNvSpPr txBox="1"/>
          <p:nvPr/>
        </p:nvSpPr>
        <p:spPr>
          <a:xfrm>
            <a:off x="11533025" y="4082061"/>
            <a:ext cx="3061023" cy="1121165"/>
          </a:xfrm>
          <a:prstGeom prst="rect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print('Medium')</a:t>
            </a:r>
          </a:p>
        </p:txBody>
      </p:sp>
      <p:cxnSp>
        <p:nvCxnSpPr>
          <p:cNvPr id="479" name="Shape 479"/>
          <p:cNvCxnSpPr/>
          <p:nvPr/>
        </p:nvCxnSpPr>
        <p:spPr>
          <a:xfrm rot="10800000">
            <a:off x="10966779" y="4645491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0" name="Shape 480"/>
          <p:cNvSpPr txBox="1"/>
          <p:nvPr/>
        </p:nvSpPr>
        <p:spPr>
          <a:xfrm>
            <a:off x="10515486" y="3964329"/>
            <a:ext cx="77306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cxnSp>
        <p:nvCxnSpPr>
          <p:cNvPr id="481" name="Shape 481"/>
          <p:cNvCxnSpPr/>
          <p:nvPr/>
        </p:nvCxnSpPr>
        <p:spPr>
          <a:xfrm rot="10800000">
            <a:off x="14644494" y="2929972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2" name="Shape 482"/>
          <p:cNvCxnSpPr/>
          <p:nvPr/>
        </p:nvCxnSpPr>
        <p:spPr>
          <a:xfrm rot="10800000">
            <a:off x="14610856" y="4634279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3" name="Shape 483"/>
          <p:cNvCxnSpPr/>
          <p:nvPr/>
        </p:nvCxnSpPr>
        <p:spPr>
          <a:xfrm rot="10800000">
            <a:off x="9329836" y="3568965"/>
            <a:ext cx="1324" cy="497678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4" name="Shape 484"/>
          <p:cNvSpPr txBox="1"/>
          <p:nvPr/>
        </p:nvSpPr>
        <p:spPr>
          <a:xfrm>
            <a:off x="7810461" y="5606967"/>
            <a:ext cx="3061023" cy="11211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print('LARGE')</a:t>
            </a:r>
          </a:p>
        </p:txBody>
      </p:sp>
      <p:cxnSp>
        <p:nvCxnSpPr>
          <p:cNvPr id="485" name="Shape 485"/>
          <p:cNvCxnSpPr/>
          <p:nvPr/>
        </p:nvCxnSpPr>
        <p:spPr>
          <a:xfrm rot="10800000" flipH="1">
            <a:off x="9376011" y="5286074"/>
            <a:ext cx="4237" cy="361538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6" name="Shape 486"/>
          <p:cNvSpPr txBox="1"/>
          <p:nvPr/>
        </p:nvSpPr>
        <p:spPr>
          <a:xfrm>
            <a:off x="8470598" y="5063159"/>
            <a:ext cx="47781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24" name="Shape 501"/>
          <p:cNvSpPr txBox="1"/>
          <p:nvPr/>
        </p:nvSpPr>
        <p:spPr>
          <a:xfrm>
            <a:off x="7596209" y="966287"/>
            <a:ext cx="3467099" cy="691062"/>
          </a:xfrm>
          <a:prstGeom prst="rect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5</a:t>
            </a:r>
          </a:p>
        </p:txBody>
      </p:sp>
    </p:spTree>
    <p:extLst>
      <p:ext uri="{BB962C8B-B14F-4D97-AF65-F5344CB8AC3E}">
        <p14:creationId xmlns:p14="http://schemas.microsoft.com/office/powerpoint/2010/main" val="6893307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Shape 465"/>
          <p:cNvSpPr txBox="1">
            <a:spLocks noGrp="1"/>
          </p:cNvSpPr>
          <p:nvPr>
            <p:ph type="title"/>
          </p:nvPr>
        </p:nvSpPr>
        <p:spPr>
          <a:xfrm>
            <a:off x="1155700" y="745588"/>
            <a:ext cx="5759363" cy="17943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Multi-way</a:t>
            </a:r>
          </a:p>
        </p:txBody>
      </p:sp>
      <p:sp>
        <p:nvSpPr>
          <p:cNvPr id="466" name="Shape 466"/>
          <p:cNvSpPr txBox="1"/>
          <p:nvPr/>
        </p:nvSpPr>
        <p:spPr>
          <a:xfrm>
            <a:off x="1033161" y="2935664"/>
            <a:ext cx="5102699" cy="4457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>
              <a:buClr>
                <a:srgbClr val="FFFF00"/>
              </a:buClr>
              <a:buSzPct val="25000"/>
            </a:pPr>
            <a:r>
              <a:rPr lang="en-US" sz="30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x = 20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if x &lt; 2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mall'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 x &lt; 10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Medium'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else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    print('LARGE'</a:t>
            </a:r>
            <a:r>
              <a:rPr lang="en-US" sz="3000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C0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'All done'</a:t>
            </a:r>
            <a:r>
              <a:rPr lang="en-US" sz="3000" b="1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b="1" i="0" u="none" strike="noStrike" cap="none" dirty="0">
              <a:solidFill>
                <a:srgbClr val="FFC0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467" name="Shape 467"/>
          <p:cNvSpPr/>
          <p:nvPr/>
        </p:nvSpPr>
        <p:spPr>
          <a:xfrm>
            <a:off x="7776941" y="2267096"/>
            <a:ext cx="3139423" cy="1300743"/>
          </a:xfrm>
          <a:prstGeom prst="diamond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7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&lt; 2</a:t>
            </a:r>
          </a:p>
        </p:txBody>
      </p:sp>
      <p:sp>
        <p:nvSpPr>
          <p:cNvPr id="468" name="Shape 468"/>
          <p:cNvSpPr txBox="1"/>
          <p:nvPr/>
        </p:nvSpPr>
        <p:spPr>
          <a:xfrm>
            <a:off x="11533142" y="2356796"/>
            <a:ext cx="3061023" cy="11211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en-US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mall')</a:t>
            </a:r>
          </a:p>
        </p:txBody>
      </p:sp>
      <p:cxnSp>
        <p:nvCxnSpPr>
          <p:cNvPr id="469" name="Shape 469"/>
          <p:cNvCxnSpPr/>
          <p:nvPr/>
        </p:nvCxnSpPr>
        <p:spPr>
          <a:xfrm rot="10800000">
            <a:off x="10966897" y="2920226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70" name="Shape 470"/>
          <p:cNvCxnSpPr/>
          <p:nvPr/>
        </p:nvCxnSpPr>
        <p:spPr>
          <a:xfrm rot="10800000" flipH="1">
            <a:off x="9408365" y="6874037"/>
            <a:ext cx="5728196" cy="91113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71" name="Shape 471"/>
          <p:cNvSpPr txBox="1"/>
          <p:nvPr/>
        </p:nvSpPr>
        <p:spPr>
          <a:xfrm>
            <a:off x="10369841" y="2183002"/>
            <a:ext cx="695265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472" name="Shape 472"/>
          <p:cNvSpPr txBox="1"/>
          <p:nvPr/>
        </p:nvSpPr>
        <p:spPr>
          <a:xfrm>
            <a:off x="8638903" y="3483657"/>
            <a:ext cx="47781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cxnSp>
        <p:nvCxnSpPr>
          <p:cNvPr id="473" name="Shape 473"/>
          <p:cNvCxnSpPr/>
          <p:nvPr/>
        </p:nvCxnSpPr>
        <p:spPr>
          <a:xfrm rot="10800000">
            <a:off x="15119754" y="2935664"/>
            <a:ext cx="33637" cy="3955201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74" name="Shape 474"/>
          <p:cNvCxnSpPr/>
          <p:nvPr/>
        </p:nvCxnSpPr>
        <p:spPr>
          <a:xfrm rot="10800000">
            <a:off x="9359277" y="1696734"/>
            <a:ext cx="4237" cy="606802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75" name="Shape 475"/>
          <p:cNvCxnSpPr/>
          <p:nvPr/>
        </p:nvCxnSpPr>
        <p:spPr>
          <a:xfrm rot="10800000" flipH="1">
            <a:off x="9363515" y="6724103"/>
            <a:ext cx="16686" cy="658714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76" name="Shape 476"/>
          <p:cNvSpPr txBox="1"/>
          <p:nvPr/>
        </p:nvSpPr>
        <p:spPr>
          <a:xfrm>
            <a:off x="7788153" y="7357590"/>
            <a:ext cx="3061023" cy="852065"/>
          </a:xfrm>
          <a:prstGeom prst="rect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3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print('All Done')</a:t>
            </a:r>
          </a:p>
        </p:txBody>
      </p:sp>
      <p:sp>
        <p:nvSpPr>
          <p:cNvPr id="477" name="Shape 477"/>
          <p:cNvSpPr/>
          <p:nvPr/>
        </p:nvSpPr>
        <p:spPr>
          <a:xfrm>
            <a:off x="7765728" y="3982615"/>
            <a:ext cx="3139423" cy="1300743"/>
          </a:xfrm>
          <a:prstGeom prst="diamond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7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&lt; 10</a:t>
            </a:r>
          </a:p>
        </p:txBody>
      </p:sp>
      <p:sp>
        <p:nvSpPr>
          <p:cNvPr id="478" name="Shape 478"/>
          <p:cNvSpPr txBox="1"/>
          <p:nvPr/>
        </p:nvSpPr>
        <p:spPr>
          <a:xfrm>
            <a:off x="11521930" y="4072315"/>
            <a:ext cx="3061023" cy="11211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print('Medium')</a:t>
            </a:r>
          </a:p>
        </p:txBody>
      </p:sp>
      <p:cxnSp>
        <p:nvCxnSpPr>
          <p:cNvPr id="479" name="Shape 479"/>
          <p:cNvCxnSpPr/>
          <p:nvPr/>
        </p:nvCxnSpPr>
        <p:spPr>
          <a:xfrm rot="10800000">
            <a:off x="10955684" y="4635745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0" name="Shape 480"/>
          <p:cNvSpPr txBox="1"/>
          <p:nvPr/>
        </p:nvSpPr>
        <p:spPr>
          <a:xfrm>
            <a:off x="10504391" y="3954583"/>
            <a:ext cx="77306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cxnSp>
        <p:nvCxnSpPr>
          <p:cNvPr id="481" name="Shape 481"/>
          <p:cNvCxnSpPr/>
          <p:nvPr/>
        </p:nvCxnSpPr>
        <p:spPr>
          <a:xfrm rot="10800000">
            <a:off x="14633399" y="2920226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2" name="Shape 482"/>
          <p:cNvCxnSpPr/>
          <p:nvPr/>
        </p:nvCxnSpPr>
        <p:spPr>
          <a:xfrm rot="10800000">
            <a:off x="14599761" y="4624533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3" name="Shape 483"/>
          <p:cNvCxnSpPr/>
          <p:nvPr/>
        </p:nvCxnSpPr>
        <p:spPr>
          <a:xfrm rot="10800000">
            <a:off x="9318741" y="3559219"/>
            <a:ext cx="1324" cy="497678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4" name="Shape 484"/>
          <p:cNvSpPr txBox="1"/>
          <p:nvPr/>
        </p:nvSpPr>
        <p:spPr>
          <a:xfrm>
            <a:off x="7799366" y="5597221"/>
            <a:ext cx="3061023" cy="1121165"/>
          </a:xfrm>
          <a:prstGeom prst="rect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print('LARGE')</a:t>
            </a:r>
          </a:p>
        </p:txBody>
      </p:sp>
      <p:cxnSp>
        <p:nvCxnSpPr>
          <p:cNvPr id="485" name="Shape 485"/>
          <p:cNvCxnSpPr/>
          <p:nvPr/>
        </p:nvCxnSpPr>
        <p:spPr>
          <a:xfrm rot="10800000" flipH="1">
            <a:off x="9364916" y="5276328"/>
            <a:ext cx="4237" cy="361538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6" name="Shape 486"/>
          <p:cNvSpPr txBox="1"/>
          <p:nvPr/>
        </p:nvSpPr>
        <p:spPr>
          <a:xfrm>
            <a:off x="8459503" y="5053413"/>
            <a:ext cx="47781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24" name="Shape 501"/>
          <p:cNvSpPr txBox="1"/>
          <p:nvPr/>
        </p:nvSpPr>
        <p:spPr>
          <a:xfrm>
            <a:off x="7585114" y="956541"/>
            <a:ext cx="3467099" cy="691062"/>
          </a:xfrm>
          <a:prstGeom prst="rect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20</a:t>
            </a:r>
          </a:p>
        </p:txBody>
      </p:sp>
    </p:spTree>
    <p:extLst>
      <p:ext uri="{BB962C8B-B14F-4D97-AF65-F5344CB8AC3E}">
        <p14:creationId xmlns:p14="http://schemas.microsoft.com/office/powerpoint/2010/main" val="2069969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" name="Shape 567"/>
          <p:cNvSpPr txBox="1">
            <a:spLocks noGrp="1"/>
          </p:cNvSpPr>
          <p:nvPr>
            <p:ph type="title"/>
          </p:nvPr>
        </p:nvSpPr>
        <p:spPr>
          <a:xfrm>
            <a:off x="5854700" y="768096"/>
            <a:ext cx="9588499" cy="1365504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Conditional Steps</a:t>
            </a:r>
          </a:p>
        </p:txBody>
      </p:sp>
      <p:sp>
        <p:nvSpPr>
          <p:cNvPr id="568" name="Shape 568"/>
          <p:cNvSpPr txBox="1"/>
          <p:nvPr/>
        </p:nvSpPr>
        <p:spPr>
          <a:xfrm>
            <a:off x="13684013" y="3562350"/>
            <a:ext cx="1581150" cy="2184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Output: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u="none" strike="noStrike" cap="none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Smaller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Finis</a:t>
            </a:r>
          </a:p>
        </p:txBody>
      </p:sp>
      <p:sp>
        <p:nvSpPr>
          <p:cNvPr id="569" name="Shape 569"/>
          <p:cNvSpPr txBox="1"/>
          <p:nvPr/>
        </p:nvSpPr>
        <p:spPr>
          <a:xfrm>
            <a:off x="7799386" y="2873375"/>
            <a:ext cx="4535286" cy="498474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Program: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 =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if</a:t>
            </a:r>
            <a:r>
              <a:rPr lang="en-US" sz="2800" u="none" strike="noStrike" cap="none" dirty="0">
                <a:solidFill>
                  <a:srgbClr val="FF7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 &lt; 10: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n-US" sz="2800" u="none" strike="noStrike" cap="none" dirty="0">
                <a:solidFill>
                  <a:srgbClr val="FF7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  </a:t>
            </a: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print(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'</a:t>
            </a:r>
            <a:r>
              <a:rPr lang="en-US" sz="2800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Smaller'</a:t>
            </a:r>
            <a:r>
              <a:rPr lang="en-US" sz="28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)</a:t>
            </a:r>
            <a:endParaRPr lang="en-US" sz="2800" u="none" strike="noStrike" cap="none" dirty="0">
              <a:solidFill>
                <a:srgbClr val="00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if</a:t>
            </a:r>
            <a:r>
              <a:rPr lang="en-US" sz="2800" u="none" strike="noStrike" cap="none" dirty="0">
                <a:solidFill>
                  <a:srgbClr val="FF7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 &gt; 20: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n-US" sz="2800" u="none" strike="noStrike" cap="none" dirty="0">
                <a:solidFill>
                  <a:srgbClr val="FF7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  </a:t>
            </a: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print(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'</a:t>
            </a:r>
            <a:r>
              <a:rPr lang="en-US" sz="2800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Bigger'</a:t>
            </a:r>
            <a:r>
              <a:rPr lang="en-US" sz="28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)</a:t>
            </a:r>
            <a:endParaRPr lang="en-US" sz="2800" u="none" strike="noStrike" cap="none" dirty="0">
              <a:solidFill>
                <a:srgbClr val="00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u="none" strike="noStrike" cap="none" dirty="0">
              <a:solidFill>
                <a:srgbClr val="00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28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p</a:t>
            </a: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rint(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'Finis'</a:t>
            </a:r>
            <a:r>
              <a:rPr lang="en-US" sz="28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)</a:t>
            </a:r>
            <a:endParaRPr lang="en-US" sz="2800" u="none" strike="noStrike" cap="none" dirty="0">
              <a:solidFill>
                <a:srgbClr val="00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</p:txBody>
      </p:sp>
      <p:sp>
        <p:nvSpPr>
          <p:cNvPr id="570" name="Shape 570"/>
          <p:cNvSpPr txBox="1"/>
          <p:nvPr/>
        </p:nvSpPr>
        <p:spPr>
          <a:xfrm>
            <a:off x="1244600" y="977900"/>
            <a:ext cx="2743199" cy="5970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= 5</a:t>
            </a:r>
          </a:p>
        </p:txBody>
      </p:sp>
      <p:cxnSp>
        <p:nvCxnSpPr>
          <p:cNvPr id="571" name="Shape 571"/>
          <p:cNvCxnSpPr/>
          <p:nvPr/>
        </p:nvCxnSpPr>
        <p:spPr>
          <a:xfrm rot="10800000">
            <a:off x="2597149" y="1560512"/>
            <a:ext cx="14287" cy="5667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72" name="Shape 572"/>
          <p:cNvCxnSpPr>
            <a:endCxn id="569" idx="3"/>
          </p:cNvCxnSpPr>
          <p:nvPr/>
        </p:nvCxnSpPr>
        <p:spPr>
          <a:xfrm flipH="1">
            <a:off x="12334672" y="4948237"/>
            <a:ext cx="1206230" cy="417513"/>
          </a:xfrm>
          <a:prstGeom prst="straightConnector1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73" name="Shape 573"/>
          <p:cNvSpPr/>
          <p:nvPr/>
        </p:nvSpPr>
        <p:spPr>
          <a:xfrm>
            <a:off x="1181100" y="2120900"/>
            <a:ext cx="2870200" cy="1270000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&lt; 10 ?</a:t>
            </a:r>
          </a:p>
        </p:txBody>
      </p:sp>
      <p:cxnSp>
        <p:nvCxnSpPr>
          <p:cNvPr id="574" name="Shape 574"/>
          <p:cNvCxnSpPr/>
          <p:nvPr/>
        </p:nvCxnSpPr>
        <p:spPr>
          <a:xfrm rot="10800000">
            <a:off x="2597150" y="3338512"/>
            <a:ext cx="19049" cy="1609725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75" name="Shape 575"/>
          <p:cNvSpPr txBox="1"/>
          <p:nvPr/>
        </p:nvSpPr>
        <p:spPr>
          <a:xfrm>
            <a:off x="3327400" y="3352800"/>
            <a:ext cx="2921000" cy="7492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en-US" sz="30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Smaller')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576" name="Shape 576"/>
          <p:cNvCxnSpPr/>
          <p:nvPr/>
        </p:nvCxnSpPr>
        <p:spPr>
          <a:xfrm rot="10800000">
            <a:off x="4038599" y="2749549"/>
            <a:ext cx="777875" cy="15875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77" name="Shape 577"/>
          <p:cNvCxnSpPr/>
          <p:nvPr/>
        </p:nvCxnSpPr>
        <p:spPr>
          <a:xfrm rot="10800000" flipH="1">
            <a:off x="4783137" y="2749550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78" name="Shape 578"/>
          <p:cNvCxnSpPr/>
          <p:nvPr/>
        </p:nvCxnSpPr>
        <p:spPr>
          <a:xfrm flipH="1">
            <a:off x="4783137" y="4087812"/>
            <a:ext cx="15875" cy="3143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79" name="Shape 579"/>
          <p:cNvCxnSpPr/>
          <p:nvPr/>
        </p:nvCxnSpPr>
        <p:spPr>
          <a:xfrm>
            <a:off x="2649536" y="4419600"/>
            <a:ext cx="2149474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80" name="Shape 580"/>
          <p:cNvSpPr/>
          <p:nvPr/>
        </p:nvSpPr>
        <p:spPr>
          <a:xfrm>
            <a:off x="1181100" y="4864100"/>
            <a:ext cx="2870200" cy="1270000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&gt; 20 ?</a:t>
            </a:r>
          </a:p>
        </p:txBody>
      </p:sp>
      <p:cxnSp>
        <p:nvCxnSpPr>
          <p:cNvPr id="581" name="Shape 581"/>
          <p:cNvCxnSpPr/>
          <p:nvPr/>
        </p:nvCxnSpPr>
        <p:spPr>
          <a:xfrm rot="10800000">
            <a:off x="2597150" y="6081711"/>
            <a:ext cx="19049" cy="1609725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82" name="Shape 582"/>
          <p:cNvSpPr txBox="1"/>
          <p:nvPr/>
        </p:nvSpPr>
        <p:spPr>
          <a:xfrm>
            <a:off x="3327400" y="6096000"/>
            <a:ext cx="2921000" cy="7492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en-US" sz="30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Bigger')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583" name="Shape 583"/>
          <p:cNvCxnSpPr/>
          <p:nvPr/>
        </p:nvCxnSpPr>
        <p:spPr>
          <a:xfrm rot="10800000">
            <a:off x="4038599" y="5492749"/>
            <a:ext cx="777875" cy="15875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84" name="Shape 584"/>
          <p:cNvCxnSpPr/>
          <p:nvPr/>
        </p:nvCxnSpPr>
        <p:spPr>
          <a:xfrm rot="10800000" flipH="1">
            <a:off x="4783137" y="5492750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85" name="Shape 585"/>
          <p:cNvCxnSpPr/>
          <p:nvPr/>
        </p:nvCxnSpPr>
        <p:spPr>
          <a:xfrm flipH="1">
            <a:off x="4783137" y="6831011"/>
            <a:ext cx="15875" cy="3143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86" name="Shape 586"/>
          <p:cNvCxnSpPr/>
          <p:nvPr/>
        </p:nvCxnSpPr>
        <p:spPr>
          <a:xfrm>
            <a:off x="2649536" y="7162800"/>
            <a:ext cx="2149474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87" name="Shape 587"/>
          <p:cNvCxnSpPr/>
          <p:nvPr/>
        </p:nvCxnSpPr>
        <p:spPr>
          <a:xfrm flipH="1">
            <a:off x="11431588" y="5508625"/>
            <a:ext cx="2109314" cy="1654175"/>
          </a:xfrm>
          <a:prstGeom prst="straightConnector1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88" name="Shape 588"/>
          <p:cNvSpPr txBox="1"/>
          <p:nvPr/>
        </p:nvSpPr>
        <p:spPr>
          <a:xfrm>
            <a:off x="1244600" y="7658100"/>
            <a:ext cx="2743199" cy="5969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en-US" sz="30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Finis')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89" name="Shape 589"/>
          <p:cNvSpPr txBox="1"/>
          <p:nvPr/>
        </p:nvSpPr>
        <p:spPr>
          <a:xfrm>
            <a:off x="4414837" y="2108200"/>
            <a:ext cx="725486" cy="6222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590" name="Shape 590"/>
          <p:cNvSpPr txBox="1"/>
          <p:nvPr/>
        </p:nvSpPr>
        <p:spPr>
          <a:xfrm>
            <a:off x="5747875" y="2785050"/>
            <a:ext cx="3657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91" name="Shape 591"/>
          <p:cNvSpPr txBox="1"/>
          <p:nvPr/>
        </p:nvSpPr>
        <p:spPr>
          <a:xfrm>
            <a:off x="1549262" y="6097586"/>
            <a:ext cx="725399" cy="52776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27" name="Shape 589"/>
          <p:cNvSpPr txBox="1"/>
          <p:nvPr/>
        </p:nvSpPr>
        <p:spPr>
          <a:xfrm>
            <a:off x="4436269" y="4765676"/>
            <a:ext cx="725486" cy="6222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28" name="Shape 591"/>
          <p:cNvSpPr txBox="1"/>
          <p:nvPr/>
        </p:nvSpPr>
        <p:spPr>
          <a:xfrm>
            <a:off x="1590537" y="3394076"/>
            <a:ext cx="725399" cy="70802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</p:spTree>
    <p:extLst>
      <p:ext uri="{BB962C8B-B14F-4D97-AF65-F5344CB8AC3E}">
        <p14:creationId xmlns:p14="http://schemas.microsoft.com/office/powerpoint/2010/main" val="15044723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Shape 574"/>
          <p:cNvSpPr txBox="1">
            <a:spLocks noGrp="1"/>
          </p:cNvSpPr>
          <p:nvPr>
            <p:ph type="title"/>
          </p:nvPr>
        </p:nvSpPr>
        <p:spPr>
          <a:xfrm>
            <a:off x="1060450" y="745588"/>
            <a:ext cx="5934648" cy="17943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Multi-way</a:t>
            </a:r>
          </a:p>
        </p:txBody>
      </p:sp>
      <p:sp>
        <p:nvSpPr>
          <p:cNvPr id="575" name="Shape 575"/>
          <p:cNvSpPr txBox="1"/>
          <p:nvPr/>
        </p:nvSpPr>
        <p:spPr>
          <a:xfrm>
            <a:off x="1243605" y="3121862"/>
            <a:ext cx="5311799" cy="418705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# No Else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x =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if x &lt; 2 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print('Small')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x &lt; 10 :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print('Medium')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print('All done')</a:t>
            </a:r>
          </a:p>
        </p:txBody>
      </p:sp>
      <p:sp>
        <p:nvSpPr>
          <p:cNvPr id="576" name="Shape 576"/>
          <p:cNvSpPr txBox="1"/>
          <p:nvPr/>
        </p:nvSpPr>
        <p:spPr>
          <a:xfrm>
            <a:off x="8707420" y="1563873"/>
            <a:ext cx="6437700" cy="617771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 x &lt; 2 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print('Small')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x &lt; 10 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print('Medium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x &lt; 20 : 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print('Big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x &lt; 40 : 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print('Large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x &lt; 100: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print('Huge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else 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print('Ginormous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" name="Shape 581"/>
          <p:cNvSpPr txBox="1">
            <a:spLocks noGrp="1"/>
          </p:cNvSpPr>
          <p:nvPr>
            <p:ph type="title"/>
          </p:nvPr>
        </p:nvSpPr>
        <p:spPr>
          <a:xfrm>
            <a:off x="1155700" y="745588"/>
            <a:ext cx="13211175" cy="17943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Multi-way Puzzles</a:t>
            </a:r>
          </a:p>
        </p:txBody>
      </p:sp>
      <p:sp>
        <p:nvSpPr>
          <p:cNvPr id="582" name="Shape 582"/>
          <p:cNvSpPr txBox="1"/>
          <p:nvPr/>
        </p:nvSpPr>
        <p:spPr>
          <a:xfrm>
            <a:off x="8677001" y="3640379"/>
            <a:ext cx="6410699" cy="404640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if x &lt; 2 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print('Below 2')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x &lt; 20 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print('Below 20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x &lt; 10 : 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print('Below 10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else 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print('Something 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else')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583" name="Shape 583"/>
          <p:cNvSpPr txBox="1"/>
          <p:nvPr/>
        </p:nvSpPr>
        <p:spPr>
          <a:xfrm>
            <a:off x="1404925" y="4496066"/>
            <a:ext cx="6554852" cy="322090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 x &lt; 2 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print('Below 2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x &gt;= 2 : 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print('Two or more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else 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print('Something else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b="1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584" name="Shape 584"/>
          <p:cNvSpPr txBox="1"/>
          <p:nvPr/>
        </p:nvSpPr>
        <p:spPr>
          <a:xfrm>
            <a:off x="925250" y="2981784"/>
            <a:ext cx="6429707" cy="96837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Which will never print regardless of the value for x?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Shape 58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try / except Structure</a:t>
            </a:r>
          </a:p>
        </p:txBody>
      </p:sp>
      <p:sp>
        <p:nvSpPr>
          <p:cNvPr id="590" name="Shape 590"/>
          <p:cNvSpPr txBox="1">
            <a:spLocks noGrp="1"/>
          </p:cNvSpPr>
          <p:nvPr>
            <p:ph idx="1"/>
          </p:nvPr>
        </p:nvSpPr>
        <p:spPr>
          <a:xfrm>
            <a:off x="1155700" y="2603501"/>
            <a:ext cx="13932000" cy="454551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533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You surround a dangerous section of code with 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try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and </a:t>
            </a:r>
            <a:r>
              <a: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except</a:t>
            </a:r>
          </a:p>
          <a:p>
            <a:pPr marL="749300" marR="0" lvl="0" indent="-5334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If the code in the 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try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works - the </a:t>
            </a:r>
            <a:r>
              <a: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except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is skipped</a:t>
            </a:r>
          </a:p>
          <a:p>
            <a:pPr marL="749300" marR="0" lvl="0" indent="-5334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If the code in the 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try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fails - it jumps to the </a:t>
            </a:r>
            <a:r>
              <a: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except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section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" name="Shape 595"/>
          <p:cNvSpPr txBox="1"/>
          <p:nvPr/>
        </p:nvSpPr>
        <p:spPr>
          <a:xfrm>
            <a:off x="2468884" y="4147704"/>
            <a:ext cx="5158799" cy="387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$ cat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notry.py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'Hello Bob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print('First',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'123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print('Second',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596" name="Shape 596"/>
          <p:cNvSpPr txBox="1"/>
          <p:nvPr/>
        </p:nvSpPr>
        <p:spPr>
          <a:xfrm>
            <a:off x="8039653" y="1046297"/>
            <a:ext cx="7660182" cy="32258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 python3 </a:t>
            </a:r>
            <a:r>
              <a:rPr lang="en-US" sz="36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notry.py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Traceback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(most recent call last):  File "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notry.py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", line 2, in &lt;module&gt;    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istr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astr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ValueError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 invalid literal for 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 with base 10: 'Hello Bob'</a:t>
            </a:r>
            <a:endParaRPr lang="en-US" sz="3600" u="none" strike="noStrike" cap="none" dirty="0">
              <a:solidFill>
                <a:srgbClr val="E066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597" name="Shape 597"/>
          <p:cNvCxnSpPr>
            <a:endCxn id="598" idx="1"/>
          </p:cNvCxnSpPr>
          <p:nvPr/>
        </p:nvCxnSpPr>
        <p:spPr>
          <a:xfrm>
            <a:off x="10837890" y="4272196"/>
            <a:ext cx="1855586" cy="1122385"/>
          </a:xfrm>
          <a:prstGeom prst="straightConnector1">
            <a:avLst/>
          </a:prstGeom>
          <a:noFill/>
          <a:ln w="76200" cap="rnd" cmpd="sng">
            <a:solidFill>
              <a:srgbClr val="E06666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98" name="Shape 598"/>
          <p:cNvSpPr txBox="1"/>
          <p:nvPr/>
        </p:nvSpPr>
        <p:spPr>
          <a:xfrm>
            <a:off x="12693476" y="4823081"/>
            <a:ext cx="1904999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All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" name="Shape 595"/>
          <p:cNvSpPr txBox="1"/>
          <p:nvPr/>
        </p:nvSpPr>
        <p:spPr>
          <a:xfrm>
            <a:off x="2468884" y="4091999"/>
            <a:ext cx="5158799" cy="387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$ cat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notry.py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'Hello Bob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print('First',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'123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print('Second',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596" name="Shape 596"/>
          <p:cNvSpPr txBox="1"/>
          <p:nvPr/>
        </p:nvSpPr>
        <p:spPr>
          <a:xfrm>
            <a:off x="8039653" y="1046297"/>
            <a:ext cx="7660182" cy="32258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 python3 </a:t>
            </a:r>
            <a:r>
              <a:rPr lang="en-US" sz="36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notry.py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Traceback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(most recent call last):  File "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notry.py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", line 2, in &lt;module&gt;    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istr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astr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ValueError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 invalid literal for 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 with base 10: 'Hello Bob'</a:t>
            </a:r>
            <a:endParaRPr lang="en-US" sz="3600" u="none" strike="noStrike" cap="none" dirty="0">
              <a:solidFill>
                <a:srgbClr val="E066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597" name="Shape 597"/>
          <p:cNvCxnSpPr>
            <a:endCxn id="598" idx="1"/>
          </p:cNvCxnSpPr>
          <p:nvPr/>
        </p:nvCxnSpPr>
        <p:spPr>
          <a:xfrm>
            <a:off x="10837890" y="4272196"/>
            <a:ext cx="1855586" cy="1122385"/>
          </a:xfrm>
          <a:prstGeom prst="straightConnector1">
            <a:avLst/>
          </a:prstGeom>
          <a:noFill/>
          <a:ln w="76200" cap="rnd" cmpd="sng">
            <a:solidFill>
              <a:srgbClr val="E06666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98" name="Shape 598"/>
          <p:cNvSpPr txBox="1"/>
          <p:nvPr/>
        </p:nvSpPr>
        <p:spPr>
          <a:xfrm>
            <a:off x="12693476" y="4823081"/>
            <a:ext cx="1904999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All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</a:t>
            </a:r>
          </a:p>
        </p:txBody>
      </p:sp>
      <p:cxnSp>
        <p:nvCxnSpPr>
          <p:cNvPr id="6" name="Shape 604"/>
          <p:cNvCxnSpPr/>
          <p:nvPr/>
        </p:nvCxnSpPr>
        <p:spPr>
          <a:xfrm rot="10800000">
            <a:off x="1127215" y="5574171"/>
            <a:ext cx="1217400" cy="13499"/>
          </a:xfrm>
          <a:prstGeom prst="straightConnector1">
            <a:avLst/>
          </a:prstGeom>
          <a:noFill/>
          <a:ln w="76200" cap="rnd" cmpd="sng">
            <a:solidFill>
              <a:srgbClr val="E06666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7" name="Shape 605"/>
          <p:cNvSpPr txBox="1"/>
          <p:nvPr/>
        </p:nvSpPr>
        <p:spPr>
          <a:xfrm>
            <a:off x="174715" y="3120844"/>
            <a:ext cx="1904999" cy="2184300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program stops here</a:t>
            </a:r>
          </a:p>
        </p:txBody>
      </p:sp>
      <p:sp>
        <p:nvSpPr>
          <p:cNvPr id="8" name="Shape 609"/>
          <p:cNvSpPr txBox="1"/>
          <p:nvPr/>
        </p:nvSpPr>
        <p:spPr>
          <a:xfrm>
            <a:off x="2344618" y="5934684"/>
            <a:ext cx="4819500" cy="2028130"/>
          </a:xfrm>
          <a:prstGeom prst="rect">
            <a:avLst/>
          </a:prstGeom>
          <a:solidFill>
            <a:srgbClr val="E06666"/>
          </a:solidFill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E066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0449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Shape 614"/>
          <p:cNvSpPr txBox="1"/>
          <p:nvPr/>
        </p:nvSpPr>
        <p:spPr>
          <a:xfrm>
            <a:off x="6096000" y="1386171"/>
            <a:ext cx="3454399" cy="6489699"/>
          </a:xfrm>
          <a:prstGeom prst="rect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2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Software</a:t>
            </a:r>
          </a:p>
        </p:txBody>
      </p:sp>
      <p:sp>
        <p:nvSpPr>
          <p:cNvPr id="615" name="Shape 615"/>
          <p:cNvSpPr txBox="1"/>
          <p:nvPr/>
        </p:nvSpPr>
        <p:spPr>
          <a:xfrm>
            <a:off x="2794000" y="1665571"/>
            <a:ext cx="2184399" cy="21843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Input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Devices</a:t>
            </a:r>
          </a:p>
        </p:txBody>
      </p:sp>
      <p:sp>
        <p:nvSpPr>
          <p:cNvPr id="616" name="Shape 616"/>
          <p:cNvSpPr txBox="1"/>
          <p:nvPr/>
        </p:nvSpPr>
        <p:spPr>
          <a:xfrm>
            <a:off x="6731000" y="2237071"/>
            <a:ext cx="2133599" cy="19811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Central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Processing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Unit</a:t>
            </a:r>
          </a:p>
        </p:txBody>
      </p:sp>
      <p:sp>
        <p:nvSpPr>
          <p:cNvPr id="617" name="Shape 617"/>
          <p:cNvSpPr txBox="1"/>
          <p:nvPr/>
        </p:nvSpPr>
        <p:spPr>
          <a:xfrm>
            <a:off x="6731000" y="5272371"/>
            <a:ext cx="2171700" cy="21335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Main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Memory</a:t>
            </a:r>
          </a:p>
        </p:txBody>
      </p:sp>
      <p:sp>
        <p:nvSpPr>
          <p:cNvPr id="618" name="Shape 618"/>
          <p:cNvSpPr txBox="1"/>
          <p:nvPr/>
        </p:nvSpPr>
        <p:spPr>
          <a:xfrm>
            <a:off x="2794000" y="5246971"/>
            <a:ext cx="2184399" cy="21843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Output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Devices</a:t>
            </a:r>
          </a:p>
        </p:txBody>
      </p:sp>
      <p:sp>
        <p:nvSpPr>
          <p:cNvPr id="619" name="Shape 619"/>
          <p:cNvSpPr txBox="1"/>
          <p:nvPr/>
        </p:nvSpPr>
        <p:spPr>
          <a:xfrm>
            <a:off x="11264900" y="3443571"/>
            <a:ext cx="2184399" cy="21843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Secondary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Memory</a:t>
            </a:r>
          </a:p>
        </p:txBody>
      </p:sp>
      <p:cxnSp>
        <p:nvCxnSpPr>
          <p:cNvPr id="620" name="Shape 620"/>
          <p:cNvCxnSpPr/>
          <p:nvPr/>
        </p:nvCxnSpPr>
        <p:spPr>
          <a:xfrm flipH="1">
            <a:off x="4992686" y="2792696"/>
            <a:ext cx="1058862" cy="17461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1" name="Shape 621"/>
          <p:cNvCxnSpPr/>
          <p:nvPr/>
        </p:nvCxnSpPr>
        <p:spPr>
          <a:xfrm rot="10800000">
            <a:off x="7391400" y="4246845"/>
            <a:ext cx="0" cy="971550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2" name="Shape 622"/>
          <p:cNvCxnSpPr/>
          <p:nvPr/>
        </p:nvCxnSpPr>
        <p:spPr>
          <a:xfrm>
            <a:off x="8345486" y="4264308"/>
            <a:ext cx="0" cy="919162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3" name="Shape 623"/>
          <p:cNvCxnSpPr/>
          <p:nvPr/>
        </p:nvCxnSpPr>
        <p:spPr>
          <a:xfrm rot="10800000" flipH="1">
            <a:off x="5024437" y="6288371"/>
            <a:ext cx="989012" cy="19049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4" name="Shape 624"/>
          <p:cNvCxnSpPr/>
          <p:nvPr/>
        </p:nvCxnSpPr>
        <p:spPr>
          <a:xfrm flipH="1">
            <a:off x="9655175" y="3886483"/>
            <a:ext cx="1562099" cy="17461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5" name="Shape 625"/>
          <p:cNvCxnSpPr/>
          <p:nvPr/>
        </p:nvCxnSpPr>
        <p:spPr>
          <a:xfrm>
            <a:off x="9620250" y="4891371"/>
            <a:ext cx="1579562" cy="0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626" name="Shape 626"/>
          <p:cNvSpPr txBox="1"/>
          <p:nvPr/>
        </p:nvSpPr>
        <p:spPr>
          <a:xfrm>
            <a:off x="12438061" y="1036921"/>
            <a:ext cx="2052636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Generic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Computer</a:t>
            </a:r>
          </a:p>
        </p:txBody>
      </p:sp>
      <p:grpSp>
        <p:nvGrpSpPr>
          <p:cNvPr id="627" name="Shape 627"/>
          <p:cNvGrpSpPr/>
          <p:nvPr/>
        </p:nvGrpSpPr>
        <p:grpSpPr>
          <a:xfrm>
            <a:off x="8556625" y="3745196"/>
            <a:ext cx="814387" cy="1300161"/>
            <a:chOff x="0" y="0"/>
            <a:chExt cx="812800" cy="1300161"/>
          </a:xfrm>
        </p:grpSpPr>
        <p:pic>
          <p:nvPicPr>
            <p:cNvPr id="628" name="Shape 628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355600" y="649287"/>
              <a:ext cx="457200" cy="650874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629" name="Shape 629"/>
            <p:cNvCxnSpPr/>
            <p:nvPr/>
          </p:nvCxnSpPr>
          <p:spPr>
            <a:xfrm>
              <a:off x="0" y="0"/>
              <a:ext cx="428625" cy="709612"/>
            </a:xfrm>
            <a:prstGeom prst="straightConnector1">
              <a:avLst/>
            </a:prstGeom>
            <a:noFill/>
            <a:ln w="76200" cap="rnd" cmpd="sng">
              <a:solidFill>
                <a:schemeClr val="lt1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</p:grp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Shape 614"/>
          <p:cNvSpPr txBox="1"/>
          <p:nvPr/>
        </p:nvSpPr>
        <p:spPr>
          <a:xfrm>
            <a:off x="6096000" y="1386171"/>
            <a:ext cx="3454399" cy="6489699"/>
          </a:xfrm>
          <a:prstGeom prst="rect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2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Software</a:t>
            </a:r>
          </a:p>
        </p:txBody>
      </p:sp>
      <p:sp>
        <p:nvSpPr>
          <p:cNvPr id="615" name="Shape 615"/>
          <p:cNvSpPr txBox="1"/>
          <p:nvPr/>
        </p:nvSpPr>
        <p:spPr>
          <a:xfrm>
            <a:off x="2794000" y="1665571"/>
            <a:ext cx="2184399" cy="21843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Input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Devices</a:t>
            </a:r>
          </a:p>
        </p:txBody>
      </p:sp>
      <p:sp>
        <p:nvSpPr>
          <p:cNvPr id="616" name="Shape 616"/>
          <p:cNvSpPr txBox="1"/>
          <p:nvPr/>
        </p:nvSpPr>
        <p:spPr>
          <a:xfrm>
            <a:off x="6731000" y="2237071"/>
            <a:ext cx="2133599" cy="19811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Central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Processing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Unit</a:t>
            </a:r>
          </a:p>
        </p:txBody>
      </p:sp>
      <p:sp>
        <p:nvSpPr>
          <p:cNvPr id="617" name="Shape 617"/>
          <p:cNvSpPr txBox="1"/>
          <p:nvPr/>
        </p:nvSpPr>
        <p:spPr>
          <a:xfrm>
            <a:off x="6731000" y="5272371"/>
            <a:ext cx="2171700" cy="21335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Main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Memory</a:t>
            </a:r>
          </a:p>
        </p:txBody>
      </p:sp>
      <p:sp>
        <p:nvSpPr>
          <p:cNvPr id="618" name="Shape 618"/>
          <p:cNvSpPr txBox="1"/>
          <p:nvPr/>
        </p:nvSpPr>
        <p:spPr>
          <a:xfrm>
            <a:off x="2794000" y="5246971"/>
            <a:ext cx="2184399" cy="21843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Output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Devices</a:t>
            </a:r>
          </a:p>
        </p:txBody>
      </p:sp>
      <p:sp>
        <p:nvSpPr>
          <p:cNvPr id="619" name="Shape 619"/>
          <p:cNvSpPr txBox="1"/>
          <p:nvPr/>
        </p:nvSpPr>
        <p:spPr>
          <a:xfrm>
            <a:off x="11264900" y="3443571"/>
            <a:ext cx="2184399" cy="21843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Secondary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Memory</a:t>
            </a:r>
          </a:p>
        </p:txBody>
      </p:sp>
      <p:cxnSp>
        <p:nvCxnSpPr>
          <p:cNvPr id="620" name="Shape 620"/>
          <p:cNvCxnSpPr/>
          <p:nvPr/>
        </p:nvCxnSpPr>
        <p:spPr>
          <a:xfrm flipH="1">
            <a:off x="4992686" y="2792696"/>
            <a:ext cx="1058862" cy="17461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1" name="Shape 621"/>
          <p:cNvCxnSpPr/>
          <p:nvPr/>
        </p:nvCxnSpPr>
        <p:spPr>
          <a:xfrm rot="10800000">
            <a:off x="7391400" y="4246845"/>
            <a:ext cx="0" cy="971550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2" name="Shape 622"/>
          <p:cNvCxnSpPr/>
          <p:nvPr/>
        </p:nvCxnSpPr>
        <p:spPr>
          <a:xfrm>
            <a:off x="8345486" y="4264308"/>
            <a:ext cx="0" cy="919162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3" name="Shape 623"/>
          <p:cNvCxnSpPr/>
          <p:nvPr/>
        </p:nvCxnSpPr>
        <p:spPr>
          <a:xfrm rot="10800000" flipH="1">
            <a:off x="5024437" y="6288371"/>
            <a:ext cx="989012" cy="19049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4" name="Shape 624"/>
          <p:cNvCxnSpPr/>
          <p:nvPr/>
        </p:nvCxnSpPr>
        <p:spPr>
          <a:xfrm flipH="1">
            <a:off x="9655175" y="3886483"/>
            <a:ext cx="1562099" cy="17461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5" name="Shape 625"/>
          <p:cNvCxnSpPr/>
          <p:nvPr/>
        </p:nvCxnSpPr>
        <p:spPr>
          <a:xfrm>
            <a:off x="9620250" y="4891371"/>
            <a:ext cx="1579562" cy="0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626" name="Shape 626"/>
          <p:cNvSpPr txBox="1"/>
          <p:nvPr/>
        </p:nvSpPr>
        <p:spPr>
          <a:xfrm>
            <a:off x="12438061" y="1036921"/>
            <a:ext cx="2052636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Generic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Computer</a:t>
            </a:r>
          </a:p>
        </p:txBody>
      </p:sp>
      <p:grpSp>
        <p:nvGrpSpPr>
          <p:cNvPr id="627" name="Shape 627"/>
          <p:cNvGrpSpPr/>
          <p:nvPr/>
        </p:nvGrpSpPr>
        <p:grpSpPr>
          <a:xfrm>
            <a:off x="8556625" y="3745196"/>
            <a:ext cx="814387" cy="1300161"/>
            <a:chOff x="0" y="0"/>
            <a:chExt cx="812800" cy="1300161"/>
          </a:xfrm>
        </p:grpSpPr>
        <p:pic>
          <p:nvPicPr>
            <p:cNvPr id="628" name="Shape 628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355600" y="649287"/>
              <a:ext cx="457200" cy="650874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629" name="Shape 629"/>
            <p:cNvCxnSpPr/>
            <p:nvPr/>
          </p:nvCxnSpPr>
          <p:spPr>
            <a:xfrm>
              <a:off x="0" y="0"/>
              <a:ext cx="428625" cy="709612"/>
            </a:xfrm>
            <a:prstGeom prst="straightConnector1">
              <a:avLst/>
            </a:prstGeom>
            <a:noFill/>
            <a:ln w="76200" cap="rnd" cmpd="sng">
              <a:solidFill>
                <a:schemeClr val="lt1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</p:grpSp>
      <p:sp>
        <p:nvSpPr>
          <p:cNvPr id="18" name="Shape 609"/>
          <p:cNvSpPr txBox="1"/>
          <p:nvPr/>
        </p:nvSpPr>
        <p:spPr>
          <a:xfrm>
            <a:off x="8775215" y="4303110"/>
            <a:ext cx="687873" cy="880360"/>
          </a:xfrm>
          <a:prstGeom prst="rect">
            <a:avLst/>
          </a:prstGeom>
          <a:solidFill>
            <a:srgbClr val="E06666"/>
          </a:solidFill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E066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230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Shape 634"/>
          <p:cNvSpPr txBox="1"/>
          <p:nvPr/>
        </p:nvSpPr>
        <p:spPr>
          <a:xfrm>
            <a:off x="2882900" y="1130300"/>
            <a:ext cx="5204399" cy="718924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'Hello Bob'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try: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except: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-1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print('First', </a:t>
            </a:r>
            <a:r>
              <a:rPr lang="en-US" sz="3000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'123'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try: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except: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-1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print('Second', </a:t>
            </a:r>
            <a:r>
              <a:rPr lang="en-US" sz="3000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635" name="Shape 635"/>
          <p:cNvSpPr txBox="1"/>
          <p:nvPr/>
        </p:nvSpPr>
        <p:spPr>
          <a:xfrm>
            <a:off x="9926612" y="3460549"/>
            <a:ext cx="5204399" cy="1689000"/>
          </a:xfrm>
          <a:prstGeom prst="rect">
            <a:avLst/>
          </a:prstGeom>
          <a:noFill/>
          <a:ln w="127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$ python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tryexcept.py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First -1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Second 123</a:t>
            </a:r>
          </a:p>
        </p:txBody>
      </p:sp>
      <p:sp>
        <p:nvSpPr>
          <p:cNvPr id="636" name="Shape 636"/>
          <p:cNvSpPr txBox="1"/>
          <p:nvPr/>
        </p:nvSpPr>
        <p:spPr>
          <a:xfrm>
            <a:off x="8836025" y="1130300"/>
            <a:ext cx="5892799" cy="1435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When the first conversion fails - it just drops into the except: clause and the program continues.</a:t>
            </a:r>
          </a:p>
        </p:txBody>
      </p:sp>
      <p:cxnSp>
        <p:nvCxnSpPr>
          <p:cNvPr id="637" name="Shape 637"/>
          <p:cNvCxnSpPr/>
          <p:nvPr/>
        </p:nvCxnSpPr>
        <p:spPr>
          <a:xfrm flipH="1">
            <a:off x="1469169" y="2565411"/>
            <a:ext cx="1241400" cy="18900"/>
          </a:xfrm>
          <a:prstGeom prst="straightConnector1">
            <a:avLst/>
          </a:prstGeom>
          <a:noFill/>
          <a:ln w="762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638" name="Shape 638"/>
          <p:cNvSpPr txBox="1"/>
          <p:nvPr/>
        </p:nvSpPr>
        <p:spPr>
          <a:xfrm>
            <a:off x="9582411" y="6787409"/>
            <a:ext cx="5892799" cy="1435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When the second conversion succeeds - it just skips the except: clause and the program continues.</a:t>
            </a:r>
          </a:p>
        </p:txBody>
      </p:sp>
      <p:cxnSp>
        <p:nvCxnSpPr>
          <p:cNvPr id="639" name="Shape 639"/>
          <p:cNvCxnSpPr/>
          <p:nvPr/>
        </p:nvCxnSpPr>
        <p:spPr>
          <a:xfrm>
            <a:off x="6301625" y="3443150"/>
            <a:ext cx="903299" cy="17399"/>
          </a:xfrm>
          <a:prstGeom prst="straightConnector1">
            <a:avLst/>
          </a:prstGeom>
          <a:noFill/>
          <a:ln w="762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40" name="Shape 640"/>
          <p:cNvCxnSpPr/>
          <p:nvPr/>
        </p:nvCxnSpPr>
        <p:spPr>
          <a:xfrm flipH="1">
            <a:off x="1390096" y="6179937"/>
            <a:ext cx="1241400" cy="1890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41" name="Shape 641"/>
          <p:cNvCxnSpPr/>
          <p:nvPr/>
        </p:nvCxnSpPr>
        <p:spPr>
          <a:xfrm rot="10800000" flipH="1">
            <a:off x="7866125" y="7987829"/>
            <a:ext cx="969900" cy="1440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" name="Shape 646"/>
          <p:cNvSpPr txBox="1">
            <a:spLocks noGrp="1"/>
          </p:cNvSpPr>
          <p:nvPr>
            <p:ph type="title"/>
          </p:nvPr>
        </p:nvSpPr>
        <p:spPr>
          <a:xfrm>
            <a:off x="1155700" y="745588"/>
            <a:ext cx="5983900" cy="17943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try / except</a:t>
            </a:r>
          </a:p>
        </p:txBody>
      </p:sp>
      <p:sp>
        <p:nvSpPr>
          <p:cNvPr id="647" name="Shape 647"/>
          <p:cNvSpPr txBox="1"/>
          <p:nvPr/>
        </p:nvSpPr>
        <p:spPr>
          <a:xfrm>
            <a:off x="7581900" y="952500"/>
            <a:ext cx="3467099" cy="838199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astr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'Bob'</a:t>
            </a:r>
          </a:p>
        </p:txBody>
      </p:sp>
      <p:cxnSp>
        <p:nvCxnSpPr>
          <p:cNvPr id="648" name="Shape 648"/>
          <p:cNvCxnSpPr/>
          <p:nvPr/>
        </p:nvCxnSpPr>
        <p:spPr>
          <a:xfrm rot="10800000">
            <a:off x="11690350" y="2797174"/>
            <a:ext cx="2417761" cy="2063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dash"/>
            <a:miter/>
            <a:headEnd type="stealth" w="med" len="med"/>
            <a:tailEnd type="none" w="med" len="med"/>
          </a:ln>
        </p:spPr>
      </p:cxnSp>
      <p:sp>
        <p:nvSpPr>
          <p:cNvPr id="649" name="Shape 649"/>
          <p:cNvSpPr txBox="1"/>
          <p:nvPr/>
        </p:nvSpPr>
        <p:spPr>
          <a:xfrm>
            <a:off x="1328126" y="2840245"/>
            <a:ext cx="5171100" cy="475115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'Bob'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try: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print('Hello') 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print('There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') 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except: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= -1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print('Done', </a:t>
            </a:r>
            <a:r>
              <a:rPr lang="en-US" sz="3000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 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650" name="Shape 650"/>
          <p:cNvSpPr txBox="1"/>
          <p:nvPr/>
        </p:nvSpPr>
        <p:spPr>
          <a:xfrm>
            <a:off x="8229600" y="2387600"/>
            <a:ext cx="3467099" cy="838199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print('Hello')</a:t>
            </a:r>
          </a:p>
        </p:txBody>
      </p:sp>
      <p:sp>
        <p:nvSpPr>
          <p:cNvPr id="651" name="Shape 651"/>
          <p:cNvSpPr txBox="1"/>
          <p:nvPr/>
        </p:nvSpPr>
        <p:spPr>
          <a:xfrm>
            <a:off x="8229600" y="5080000"/>
            <a:ext cx="3467099" cy="838199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print('There')</a:t>
            </a:r>
          </a:p>
        </p:txBody>
      </p:sp>
      <p:sp>
        <p:nvSpPr>
          <p:cNvPr id="652" name="Shape 652"/>
          <p:cNvSpPr txBox="1"/>
          <p:nvPr/>
        </p:nvSpPr>
        <p:spPr>
          <a:xfrm>
            <a:off x="8229600" y="3771900"/>
            <a:ext cx="3467099" cy="838199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istr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</a:t>
            </a:r>
            <a:r>
              <a:rPr lang="en-US" sz="32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en-US" sz="32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astr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653" name="Shape 653"/>
          <p:cNvSpPr txBox="1"/>
          <p:nvPr/>
        </p:nvSpPr>
        <p:spPr>
          <a:xfrm>
            <a:off x="8153400" y="7442200"/>
            <a:ext cx="3467099" cy="838199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print('Done', </a:t>
            </a:r>
            <a:r>
              <a:rPr lang="en-US" sz="32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istr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cxnSp>
        <p:nvCxnSpPr>
          <p:cNvPr id="654" name="Shape 654"/>
          <p:cNvCxnSpPr/>
          <p:nvPr/>
        </p:nvCxnSpPr>
        <p:spPr>
          <a:xfrm rot="10800000">
            <a:off x="9947275" y="3227386"/>
            <a:ext cx="19049" cy="541337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55" name="Shape 655"/>
          <p:cNvCxnSpPr/>
          <p:nvPr/>
        </p:nvCxnSpPr>
        <p:spPr>
          <a:xfrm rot="10800000" flipH="1">
            <a:off x="9947275" y="4618036"/>
            <a:ext cx="22225" cy="439736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656" name="Shape 656"/>
          <p:cNvSpPr txBox="1"/>
          <p:nvPr/>
        </p:nvSpPr>
        <p:spPr>
          <a:xfrm>
            <a:off x="12369800" y="6324600"/>
            <a:ext cx="3467099" cy="838199"/>
          </a:xfrm>
          <a:prstGeom prst="rect">
            <a:avLst/>
          </a:prstGeom>
          <a:noFill/>
          <a:ln w="508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istr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-1</a:t>
            </a:r>
          </a:p>
        </p:txBody>
      </p:sp>
      <p:cxnSp>
        <p:nvCxnSpPr>
          <p:cNvPr id="657" name="Shape 657"/>
          <p:cNvCxnSpPr/>
          <p:nvPr/>
        </p:nvCxnSpPr>
        <p:spPr>
          <a:xfrm rot="10800000" flipH="1">
            <a:off x="9942675" y="5940375"/>
            <a:ext cx="4799" cy="1550399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58" name="Shape 658"/>
          <p:cNvCxnSpPr/>
          <p:nvPr/>
        </p:nvCxnSpPr>
        <p:spPr>
          <a:xfrm rot="10800000">
            <a:off x="9293225" y="1884361"/>
            <a:ext cx="673099" cy="485775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59" name="Shape 659"/>
          <p:cNvCxnSpPr/>
          <p:nvPr/>
        </p:nvCxnSpPr>
        <p:spPr>
          <a:xfrm rot="10800000">
            <a:off x="11690349" y="4181475"/>
            <a:ext cx="2400300" cy="17461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dash"/>
            <a:miter/>
            <a:headEnd type="stealth" w="med" len="med"/>
            <a:tailEnd type="none" w="med" len="med"/>
          </a:ln>
        </p:spPr>
      </p:cxnSp>
      <p:cxnSp>
        <p:nvCxnSpPr>
          <p:cNvPr id="660" name="Shape 660"/>
          <p:cNvCxnSpPr/>
          <p:nvPr/>
        </p:nvCxnSpPr>
        <p:spPr>
          <a:xfrm rot="10800000">
            <a:off x="11690349" y="5489575"/>
            <a:ext cx="2400300" cy="3333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dash"/>
            <a:miter/>
            <a:headEnd type="stealth" w="med" len="med"/>
            <a:tailEnd type="none" w="med" len="med"/>
          </a:ln>
        </p:spPr>
      </p:cxnSp>
      <p:cxnSp>
        <p:nvCxnSpPr>
          <p:cNvPr id="661" name="Shape 661"/>
          <p:cNvCxnSpPr/>
          <p:nvPr/>
        </p:nvCxnSpPr>
        <p:spPr>
          <a:xfrm rot="10800000">
            <a:off x="14150600" y="2753249"/>
            <a:ext cx="14999" cy="3511500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dash"/>
            <a:miter/>
            <a:headEnd type="stealth" w="med" len="med"/>
            <a:tailEnd type="none" w="med" len="med"/>
          </a:ln>
        </p:spPr>
      </p:cxnSp>
      <p:cxnSp>
        <p:nvCxnSpPr>
          <p:cNvPr id="662" name="Shape 662"/>
          <p:cNvCxnSpPr/>
          <p:nvPr/>
        </p:nvCxnSpPr>
        <p:spPr>
          <a:xfrm rot="10800000" flipH="1">
            <a:off x="9927550" y="6737349"/>
            <a:ext cx="2351700" cy="405300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dash"/>
            <a:miter/>
            <a:headEnd type="stealth" w="med" len="med"/>
            <a:tailEnd type="none" w="med" len="med"/>
          </a:ln>
        </p:spPr>
      </p:cxnSp>
      <p:sp>
        <p:nvSpPr>
          <p:cNvPr id="663" name="Shape 663"/>
          <p:cNvSpPr txBox="1"/>
          <p:nvPr/>
        </p:nvSpPr>
        <p:spPr>
          <a:xfrm>
            <a:off x="12920677" y="7340600"/>
            <a:ext cx="23517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Safety net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" name="Shape 66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Sample try / except</a:t>
            </a:r>
          </a:p>
        </p:txBody>
      </p:sp>
      <p:sp>
        <p:nvSpPr>
          <p:cNvPr id="669" name="Shape 669"/>
          <p:cNvSpPr txBox="1"/>
          <p:nvPr/>
        </p:nvSpPr>
        <p:spPr>
          <a:xfrm>
            <a:off x="9999150" y="3585854"/>
            <a:ext cx="5941499" cy="3746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$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python3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trynum.py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Enter a number: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42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Nice work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$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python3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trynum.py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Enter a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number: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forty-two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Not a number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$</a:t>
            </a:r>
          </a:p>
        </p:txBody>
      </p:sp>
      <p:sp>
        <p:nvSpPr>
          <p:cNvPr id="670" name="Shape 670"/>
          <p:cNvSpPr txBox="1"/>
          <p:nvPr/>
        </p:nvSpPr>
        <p:spPr>
          <a:xfrm>
            <a:off x="910375" y="2860675"/>
            <a:ext cx="8561099" cy="49847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rawstr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input('Enter a number:')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try: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ival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rawstr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except: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ival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= -1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endParaRPr lang="en-US" sz="3000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if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ival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&gt; 0 :  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print('Nice work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else:  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print('Not a number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Shape 28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Comparison Operators</a:t>
            </a:r>
          </a:p>
        </p:txBody>
      </p:sp>
      <p:sp>
        <p:nvSpPr>
          <p:cNvPr id="282" name="Shape 282"/>
          <p:cNvSpPr txBox="1">
            <a:spLocks noGrp="1"/>
          </p:cNvSpPr>
          <p:nvPr>
            <p:ph idx="1"/>
          </p:nvPr>
        </p:nvSpPr>
        <p:spPr>
          <a:xfrm>
            <a:off x="1155700" y="2603501"/>
            <a:ext cx="6444313" cy="515868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456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Cabin"/>
              <a:buChar char="•"/>
            </a:pPr>
            <a:r>
              <a:rPr lang="en-US" sz="28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Boolean expressions </a:t>
            </a:r>
            <a:r>
              <a:rPr lang="en-US" sz="28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ask a question and produce a Yes or No result which we use to control program flow</a:t>
            </a:r>
          </a:p>
          <a:p>
            <a:pPr marL="749300" marR="0" lvl="0" indent="-3456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Cabin"/>
              <a:buChar char="•"/>
            </a:pPr>
            <a:r>
              <a:rPr lang="en-US" sz="28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Boolean expressions</a:t>
            </a:r>
            <a:r>
              <a:rPr lang="en-US" sz="28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using </a:t>
            </a:r>
            <a:r>
              <a:rPr lang="en-US" sz="28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comparison operators</a:t>
            </a:r>
            <a:r>
              <a:rPr lang="en-US" sz="28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evaluate to True / False or Yes / No</a:t>
            </a:r>
          </a:p>
          <a:p>
            <a:pPr marL="749300" marR="0" lvl="0" indent="-3456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Cabin"/>
              <a:buChar char="•"/>
            </a:pPr>
            <a:r>
              <a:rPr lang="en-US" sz="28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Comparison operators look at variables but do not change the variables</a:t>
            </a:r>
          </a:p>
        </p:txBody>
      </p:sp>
      <p:sp>
        <p:nvSpPr>
          <p:cNvPr id="283" name="Shape 283"/>
          <p:cNvSpPr txBox="1"/>
          <p:nvPr/>
        </p:nvSpPr>
        <p:spPr>
          <a:xfrm>
            <a:off x="4377856" y="7762186"/>
            <a:ext cx="9042900" cy="48148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u="sng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  <a:hlinkClick r:id="rId3"/>
              </a:rPr>
              <a:t>http://en.wikipedia.org/wiki/George_Boole</a:t>
            </a:r>
          </a:p>
        </p:txBody>
      </p:sp>
      <p:sp>
        <p:nvSpPr>
          <p:cNvPr id="284" name="Shape 284"/>
          <p:cNvSpPr txBox="1"/>
          <p:nvPr/>
        </p:nvSpPr>
        <p:spPr>
          <a:xfrm>
            <a:off x="8751728" y="6917437"/>
            <a:ext cx="6794231" cy="5132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Remember:  </a:t>
            </a:r>
            <a:r>
              <a:rPr lang="en-US" sz="30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=</a:t>
            </a:r>
            <a:r>
              <a:rPr lang="en-US" sz="30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is used for assignment.</a:t>
            </a:r>
          </a:p>
        </p:txBody>
      </p:sp>
      <p:graphicFrame>
        <p:nvGraphicFramePr>
          <p:cNvPr id="285" name="Shape 285"/>
          <p:cNvGraphicFramePr/>
          <p:nvPr>
            <p:extLst>
              <p:ext uri="{D42A27DB-BD31-4B8C-83A1-F6EECF244321}">
                <p14:modId xmlns:p14="http://schemas.microsoft.com/office/powerpoint/2010/main" val="1010415373"/>
              </p:ext>
            </p:extLst>
          </p:nvPr>
        </p:nvGraphicFramePr>
        <p:xfrm>
          <a:off x="8440443" y="2530257"/>
          <a:ext cx="7105516" cy="3873170"/>
        </p:xfrm>
        <a:graphic>
          <a:graphicData uri="http://schemas.openxmlformats.org/drawingml/2006/table">
            <a:tbl>
              <a:tblPr>
                <a:noFill/>
                <a:tableStyleId>{B8F067E2-09F7-453C-9FDD-70E00E45BC5A}</a:tableStyleId>
              </a:tblPr>
              <a:tblGrid>
                <a:gridCol w="22767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287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942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300" b="0" i="0" u="none" dirty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Python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>
                        <a:alpha val="4941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300" b="0" i="0" u="none" dirty="0">
                          <a:solidFill>
                            <a:srgbClr val="FFFF00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Meaning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>
                        <a:alpha val="4941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76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 dirty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&lt;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 dirty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Less than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92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 dirty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&lt;=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 dirty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Less than or Equal to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92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 dirty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 == 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 dirty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Equal to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76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 dirty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&gt;=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 dirty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Greater than or Equal to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92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 dirty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&gt;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 dirty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Greater than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76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 dirty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!=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 dirty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Not equal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" name="Shape 688"/>
          <p:cNvSpPr txBox="1">
            <a:spLocks noGrp="1"/>
          </p:cNvSpPr>
          <p:nvPr>
            <p:ph type="title"/>
          </p:nvPr>
        </p:nvSpPr>
        <p:spPr>
          <a:xfrm>
            <a:off x="1155700" y="745588"/>
            <a:ext cx="13258800" cy="17943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Summary</a:t>
            </a:r>
          </a:p>
        </p:txBody>
      </p:sp>
      <p:sp>
        <p:nvSpPr>
          <p:cNvPr id="689" name="Shape 689"/>
          <p:cNvSpPr txBox="1">
            <a:spLocks noGrp="1"/>
          </p:cNvSpPr>
          <p:nvPr>
            <p:ph idx="1"/>
          </p:nvPr>
        </p:nvSpPr>
        <p:spPr>
          <a:xfrm>
            <a:off x="1155700" y="2945058"/>
            <a:ext cx="13932000" cy="4705644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43789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Comparison operators  </a:t>
            </a:r>
            <a:b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==   &lt;=   &gt;=   &gt;   </a:t>
            </a:r>
            <a:r>
              <a:rPr lang="en-US" sz="36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&lt;   !=</a:t>
            </a:r>
            <a:endParaRPr lang="en-US" sz="3600" u="none" strike="noStrike" cap="none" dirty="0">
              <a:solidFill>
                <a:srgbClr val="00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43789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Indentation</a:t>
            </a:r>
          </a:p>
          <a:p>
            <a:pPr marL="685800" marR="0" lvl="0" indent="-43789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One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-w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ay Decision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</a:t>
            </a:r>
          </a:p>
          <a:p>
            <a:pPr marL="685800" marR="0" lvl="0" indent="-43789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Two-way decisions:</a:t>
            </a:r>
            <a:b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en-US" sz="360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if: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and  </a:t>
            </a:r>
            <a:r>
              <a:rPr lang="en-US" sz="360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else:</a:t>
            </a:r>
          </a:p>
        </p:txBody>
      </p:sp>
      <p:sp>
        <p:nvSpPr>
          <p:cNvPr id="690" name="Shape 690"/>
          <p:cNvSpPr txBox="1">
            <a:spLocks noGrp="1"/>
          </p:cNvSpPr>
          <p:nvPr>
            <p:ph type="body" idx="4294967295"/>
          </p:nvPr>
        </p:nvSpPr>
        <p:spPr>
          <a:xfrm>
            <a:off x="9255125" y="2944813"/>
            <a:ext cx="7000875" cy="478313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43789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Nested Decisions</a:t>
            </a:r>
          </a:p>
          <a:p>
            <a:pPr marL="685800" marR="0" lvl="0" indent="-43789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Multi-way decisions using </a:t>
            </a:r>
            <a:r>
              <a:rPr lang="en-US" sz="3600" u="none" strike="noStrike" cap="none" dirty="0" err="1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elif</a:t>
            </a:r>
            <a:endParaRPr lang="en-US" sz="36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43789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ry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/ </a:t>
            </a:r>
            <a:r>
              <a:rPr lang="en-US" sz="3600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</a:t>
            </a:r>
            <a:r>
              <a: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xcept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to compensate 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 errors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" name="Shape 675"/>
          <p:cNvSpPr txBox="1"/>
          <p:nvPr/>
        </p:nvSpPr>
        <p:spPr>
          <a:xfrm>
            <a:off x="734310" y="828150"/>
            <a:ext cx="2068851" cy="660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Exercise</a:t>
            </a:r>
          </a:p>
        </p:txBody>
      </p:sp>
      <p:sp>
        <p:nvSpPr>
          <p:cNvPr id="676" name="Shape 676"/>
          <p:cNvSpPr txBox="1"/>
          <p:nvPr/>
        </p:nvSpPr>
        <p:spPr>
          <a:xfrm>
            <a:off x="2476500" y="2182600"/>
            <a:ext cx="10706100" cy="470255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Rewrite your pay computation to give the employee 1.5 times the hourly rate for hours worked above 40 hours.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bin"/>
              <a:buNone/>
            </a:pPr>
            <a:endParaRPr sz="38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Enter Hours: </a:t>
            </a:r>
            <a:r>
              <a:rPr lang="en-US" sz="3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45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Enter Rate: </a:t>
            </a:r>
            <a:r>
              <a:rPr lang="en-US" sz="3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10</a:t>
            </a: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endParaRPr lang="en-US" sz="3800" u="none" strike="noStrike" cap="none" dirty="0">
              <a:solidFill>
                <a:schemeClr val="lt1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Pay: 475.0</a:t>
            </a:r>
          </a:p>
        </p:txBody>
      </p:sp>
      <p:sp>
        <p:nvSpPr>
          <p:cNvPr id="677" name="Shape 677"/>
          <p:cNvSpPr txBox="1"/>
          <p:nvPr/>
        </p:nvSpPr>
        <p:spPr>
          <a:xfrm>
            <a:off x="9896474" y="6731000"/>
            <a:ext cx="5483433" cy="660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475 = 40 * 10 + 5 * 15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Shape 682"/>
          <p:cNvSpPr txBox="1"/>
          <p:nvPr/>
        </p:nvSpPr>
        <p:spPr>
          <a:xfrm>
            <a:off x="509457" y="837575"/>
            <a:ext cx="2503566" cy="660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Exercise</a:t>
            </a:r>
          </a:p>
        </p:txBody>
      </p:sp>
      <p:sp>
        <p:nvSpPr>
          <p:cNvPr id="683" name="Shape 683"/>
          <p:cNvSpPr txBox="1"/>
          <p:nvPr/>
        </p:nvSpPr>
        <p:spPr>
          <a:xfrm>
            <a:off x="3136900" y="1916225"/>
            <a:ext cx="10706100" cy="56894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Rewrite your pay program using try and except so that your program handles non-numeric input gracefully.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bin"/>
              <a:buNone/>
            </a:pPr>
            <a:endParaRPr sz="38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Enter Hours: </a:t>
            </a:r>
            <a:r>
              <a:rPr lang="en-US" sz="3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20</a:t>
            </a: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Enter Rate: </a:t>
            </a:r>
            <a:r>
              <a:rPr lang="en-US" sz="3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nine</a:t>
            </a: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rgbClr val="E06666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Error, please enter numeric input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800" u="none" strike="noStrike" cap="none" dirty="0">
              <a:solidFill>
                <a:schemeClr val="lt1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Enter Hours: </a:t>
            </a:r>
            <a:r>
              <a:rPr lang="en-US" sz="3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forty</a:t>
            </a: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rgbClr val="E06666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Error, please enter numeric input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Shape 29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Comparison Operators</a:t>
            </a:r>
          </a:p>
        </p:txBody>
      </p:sp>
      <p:sp>
        <p:nvSpPr>
          <p:cNvPr id="291" name="Shape 291"/>
          <p:cNvSpPr txBox="1"/>
          <p:nvPr/>
        </p:nvSpPr>
        <p:spPr>
          <a:xfrm>
            <a:off x="1155700" y="2608285"/>
            <a:ext cx="8797769" cy="547140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x =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if x == 5 : 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print('Equals 5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if x &gt; 4 : </a:t>
            </a:r>
          </a:p>
          <a:p>
            <a:pPr lvl="0">
              <a:buClr>
                <a:srgbClr val="FF00FF"/>
              </a:buClr>
              <a:buSzPct val="25000"/>
            </a:pP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print('Greater than 4</a:t>
            </a:r>
            <a:r>
              <a:rPr lang="en-US" sz="30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if  x &gt;= 5 :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print('Greater than or Equals 5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0000"/>
              </a:buClr>
              <a:buSzPct val="25000"/>
            </a:pPr>
            <a:r>
              <a:rPr lang="en-US" sz="3000" i="0" u="none" strike="noStrike" cap="none" dirty="0">
                <a:solidFill>
                  <a:srgbClr val="D9D9D9"/>
                </a:solidFill>
                <a:latin typeface="Courier"/>
                <a:ea typeface="Courier"/>
                <a:cs typeface="Courier"/>
                <a:sym typeface="Courier New"/>
              </a:rPr>
              <a:t>if x &lt; 6 : print('Less than 6</a:t>
            </a:r>
            <a:r>
              <a:rPr lang="en-US" sz="3000" dirty="0">
                <a:solidFill>
                  <a:srgbClr val="D9D9D9"/>
                </a:solidFill>
                <a:latin typeface="Courier"/>
                <a:ea typeface="Courier"/>
                <a:cs typeface="Courier"/>
                <a:sym typeface="Courier New"/>
              </a:rPr>
              <a:t>') </a:t>
            </a:r>
            <a:endParaRPr lang="en-US" sz="3000" i="0" u="none" strike="noStrike" cap="none" dirty="0">
              <a:solidFill>
                <a:srgbClr val="D9D9D9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 x &lt;= 5 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print('Less than or Equals 5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if x != 6 :</a:t>
            </a:r>
          </a:p>
          <a:p>
            <a:pPr lvl="0">
              <a:buClr>
                <a:srgbClr val="00FFFF"/>
              </a:buClr>
              <a:buSzPct val="25000"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   print('Not equal 6</a:t>
            </a:r>
            <a:r>
              <a:rPr lang="en-US" sz="30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00FFFF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292" name="Shape 292"/>
          <p:cNvSpPr txBox="1"/>
          <p:nvPr/>
        </p:nvSpPr>
        <p:spPr>
          <a:xfrm>
            <a:off x="10513900" y="2985796"/>
            <a:ext cx="5240762" cy="520286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Equals 5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Greater than 4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Greater than or Equals 5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CCCCCC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Less than 6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Less than or Equals 5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Not equal 6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hape 298"/>
          <p:cNvSpPr txBox="1">
            <a:spLocks noGrp="1"/>
          </p:cNvSpPr>
          <p:nvPr>
            <p:ph type="title"/>
          </p:nvPr>
        </p:nvSpPr>
        <p:spPr>
          <a:xfrm>
            <a:off x="2028825" y="564876"/>
            <a:ext cx="9515632" cy="10705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6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One-Way Decisions</a:t>
            </a:r>
          </a:p>
        </p:txBody>
      </p:sp>
      <p:sp>
        <p:nvSpPr>
          <p:cNvPr id="299" name="Shape 299"/>
          <p:cNvSpPr txBox="1"/>
          <p:nvPr/>
        </p:nvSpPr>
        <p:spPr>
          <a:xfrm>
            <a:off x="631900" y="1543987"/>
            <a:ext cx="5712000" cy="650573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x = 5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n-US" sz="32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print('Before 5</a:t>
            </a:r>
            <a:r>
              <a:rPr lang="en-US" sz="32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if  x == 5 :</a:t>
            </a:r>
          </a:p>
          <a:p>
            <a:pPr lvl="0">
              <a:buClr>
                <a:srgbClr val="FF00FF"/>
              </a:buClr>
              <a:buSzPct val="25000"/>
            </a:pPr>
            <a:r>
              <a:rPr lang="en-US" sz="32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   print('Is 5</a:t>
            </a:r>
            <a:r>
              <a:rPr lang="en-US" sz="32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lvl="0">
              <a:buClr>
                <a:srgbClr val="FF00FF"/>
              </a:buClr>
              <a:buSzPct val="25000"/>
            </a:pPr>
            <a:r>
              <a:rPr lang="en-US" sz="32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   print('Is Still 5</a:t>
            </a:r>
            <a:r>
              <a:rPr lang="en-US" sz="32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lvl="0">
              <a:buClr>
                <a:srgbClr val="FF00FF"/>
              </a:buClr>
              <a:buSzPct val="25000"/>
            </a:pPr>
            <a:r>
              <a:rPr lang="en-US" sz="32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   print('Third 5</a:t>
            </a:r>
            <a:r>
              <a:rPr lang="en-US" sz="32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n-US" sz="32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print('Afterwards </a:t>
            </a:r>
            <a:r>
              <a:rPr lang="en-US" sz="32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5')</a:t>
            </a:r>
            <a:endParaRPr lang="en-US" sz="32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7F00"/>
              </a:buClr>
              <a:buSzPct val="25000"/>
            </a:pPr>
            <a:r>
              <a:rPr lang="en-US" sz="32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p</a:t>
            </a:r>
            <a:r>
              <a:rPr lang="en-US" sz="32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rint('Before </a:t>
            </a:r>
            <a:r>
              <a:rPr lang="en-US" sz="32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6')</a:t>
            </a:r>
            <a:endParaRPr lang="en-US" sz="32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if x == 6 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print('Is </a:t>
            </a:r>
            <a:r>
              <a:rPr lang="en-US" sz="32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6')</a:t>
            </a:r>
            <a:endParaRPr lang="en-US" sz="3200" dirty="0">
              <a:solidFill>
                <a:schemeClr val="accen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00FF00"/>
              </a:buClr>
              <a:buSzPct val="25000"/>
            </a:pP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print('Is Still </a:t>
            </a:r>
            <a:r>
              <a:rPr lang="en-US" sz="32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6')</a:t>
            </a:r>
            <a:endParaRPr lang="en-US" sz="3200" dirty="0">
              <a:solidFill>
                <a:schemeClr val="accen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00FF00"/>
              </a:buClr>
              <a:buSzPct val="25000"/>
            </a:pP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print('Third </a:t>
            </a:r>
            <a:r>
              <a:rPr lang="en-US" sz="32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6')</a:t>
            </a:r>
            <a:endParaRPr lang="en-US" sz="3200" dirty="0">
              <a:solidFill>
                <a:schemeClr val="accen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7F00"/>
              </a:buClr>
              <a:buSzPct val="25000"/>
            </a:pPr>
            <a:r>
              <a:rPr lang="en-US" sz="32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p</a:t>
            </a:r>
            <a:r>
              <a:rPr lang="en-US" sz="32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rint('Afterwards 6</a:t>
            </a:r>
            <a:r>
              <a:rPr lang="en-US" sz="32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2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300" name="Shape 300"/>
          <p:cNvSpPr txBox="1"/>
          <p:nvPr/>
        </p:nvSpPr>
        <p:spPr>
          <a:xfrm>
            <a:off x="7321666" y="2088625"/>
            <a:ext cx="2826846" cy="596109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Before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endParaRPr lang="en-US" sz="3600" u="none" strike="noStrike" cap="none" dirty="0">
              <a:solidFill>
                <a:srgbClr val="FF99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 Still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Third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Afterwards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Before 6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endParaRPr lang="en-US" sz="3600" dirty="0">
              <a:solidFill>
                <a:srgbClr val="FF99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endParaRPr lang="en-US" sz="3600" u="none" strike="noStrike" cap="none" dirty="0">
              <a:solidFill>
                <a:srgbClr val="FF99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endParaRPr lang="en-US" sz="3600" u="none" strike="noStrike" cap="none" dirty="0">
              <a:solidFill>
                <a:srgbClr val="FF99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Afterwards 6</a:t>
            </a:r>
          </a:p>
        </p:txBody>
      </p:sp>
      <p:cxnSp>
        <p:nvCxnSpPr>
          <p:cNvPr id="301" name="Shape 301"/>
          <p:cNvCxnSpPr/>
          <p:nvPr/>
        </p:nvCxnSpPr>
        <p:spPr>
          <a:xfrm flipH="1" flipV="1">
            <a:off x="6384210" y="3857360"/>
            <a:ext cx="794254" cy="6525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02" name="Shape 302"/>
          <p:cNvCxnSpPr/>
          <p:nvPr/>
        </p:nvCxnSpPr>
        <p:spPr>
          <a:xfrm flipH="1">
            <a:off x="5382786" y="6345736"/>
            <a:ext cx="1669419" cy="116062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03" name="Shape 303"/>
          <p:cNvCxnSpPr/>
          <p:nvPr/>
        </p:nvCxnSpPr>
        <p:spPr>
          <a:xfrm rot="10800000">
            <a:off x="12087268" y="1315710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04" name="Shape 304"/>
          <p:cNvSpPr/>
          <p:nvPr/>
        </p:nvSpPr>
        <p:spPr>
          <a:xfrm>
            <a:off x="10671332" y="1876061"/>
            <a:ext cx="2870100" cy="1269899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== 5 ?</a:t>
            </a:r>
          </a:p>
        </p:txBody>
      </p:sp>
      <p:cxnSp>
        <p:nvCxnSpPr>
          <p:cNvPr id="305" name="Shape 305"/>
          <p:cNvCxnSpPr/>
          <p:nvPr/>
        </p:nvCxnSpPr>
        <p:spPr>
          <a:xfrm rot="10800000">
            <a:off x="12087393" y="3093698"/>
            <a:ext cx="49200" cy="40608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06" name="Shape 306"/>
          <p:cNvCxnSpPr/>
          <p:nvPr/>
        </p:nvCxnSpPr>
        <p:spPr>
          <a:xfrm rot="10800000">
            <a:off x="13528956" y="2504710"/>
            <a:ext cx="724500" cy="57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07" name="Shape 307"/>
          <p:cNvCxnSpPr/>
          <p:nvPr/>
        </p:nvCxnSpPr>
        <p:spPr>
          <a:xfrm rot="10800000" flipH="1">
            <a:off x="14273369" y="2504835"/>
            <a:ext cx="15899" cy="644400"/>
          </a:xfrm>
          <a:prstGeom prst="straightConnector1">
            <a:avLst/>
          </a:prstGeom>
          <a:noFill/>
          <a:ln w="508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08" name="Shape 308"/>
          <p:cNvCxnSpPr/>
          <p:nvPr/>
        </p:nvCxnSpPr>
        <p:spPr>
          <a:xfrm>
            <a:off x="12144418" y="6345736"/>
            <a:ext cx="2149499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09" name="Shape 309"/>
          <p:cNvSpPr txBox="1"/>
          <p:nvPr/>
        </p:nvSpPr>
        <p:spPr>
          <a:xfrm>
            <a:off x="13365944" y="1667311"/>
            <a:ext cx="1114555" cy="6221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310" name="Shape 310"/>
          <p:cNvSpPr txBox="1"/>
          <p:nvPr/>
        </p:nvSpPr>
        <p:spPr>
          <a:xfrm>
            <a:off x="12817632" y="4212861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print('Still </a:t>
            </a:r>
            <a:r>
              <a:rPr lang="en-US" sz="35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5')</a:t>
            </a:r>
            <a:endParaRPr lang="en-US" sz="35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11" name="Shape 311"/>
          <p:cNvSpPr txBox="1"/>
          <p:nvPr/>
        </p:nvSpPr>
        <p:spPr>
          <a:xfrm>
            <a:off x="12817632" y="5317761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print('Third </a:t>
            </a:r>
            <a:r>
              <a:rPr lang="en-US" sz="35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5')</a:t>
            </a:r>
            <a:endParaRPr lang="en-US" sz="35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12" name="Shape 312"/>
          <p:cNvSpPr txBox="1"/>
          <p:nvPr/>
        </p:nvSpPr>
        <p:spPr>
          <a:xfrm>
            <a:off x="10988832" y="3171461"/>
            <a:ext cx="723900" cy="6221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313" name="Shape 313"/>
          <p:cNvSpPr txBox="1"/>
          <p:nvPr/>
        </p:nvSpPr>
        <p:spPr>
          <a:xfrm>
            <a:off x="12817632" y="3107961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print('Is </a:t>
            </a:r>
            <a:r>
              <a:rPr lang="en-US" sz="35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5’)</a:t>
            </a:r>
            <a:endParaRPr lang="en-US" sz="35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314" name="Shape 314"/>
          <p:cNvCxnSpPr>
            <a:endCxn id="313" idx="2"/>
          </p:cNvCxnSpPr>
          <p:nvPr/>
        </p:nvCxnSpPr>
        <p:spPr>
          <a:xfrm rot="10800000" flipH="1">
            <a:off x="14267981" y="3857360"/>
            <a:ext cx="10200" cy="3555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15" name="Shape 315"/>
          <p:cNvCxnSpPr/>
          <p:nvPr/>
        </p:nvCxnSpPr>
        <p:spPr>
          <a:xfrm rot="10800000" flipH="1">
            <a:off x="14267982" y="4999998"/>
            <a:ext cx="10200" cy="3555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16" name="Shape 316"/>
          <p:cNvCxnSpPr/>
          <p:nvPr/>
        </p:nvCxnSpPr>
        <p:spPr>
          <a:xfrm rot="10800000" flipH="1">
            <a:off x="14276219" y="6066435"/>
            <a:ext cx="10200" cy="3555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Shape 321"/>
          <p:cNvSpPr txBox="1">
            <a:spLocks noGrp="1"/>
          </p:cNvSpPr>
          <p:nvPr>
            <p:ph type="title"/>
          </p:nvPr>
        </p:nvSpPr>
        <p:spPr>
          <a:xfrm>
            <a:off x="727075" y="745588"/>
            <a:ext cx="13512800" cy="17943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Indentation</a:t>
            </a:r>
          </a:p>
        </p:txBody>
      </p:sp>
      <p:sp>
        <p:nvSpPr>
          <p:cNvPr id="322" name="Shape 322"/>
          <p:cNvSpPr txBox="1">
            <a:spLocks noGrp="1"/>
          </p:cNvSpPr>
          <p:nvPr>
            <p:ph idx="1"/>
          </p:nvPr>
        </p:nvSpPr>
        <p:spPr>
          <a:xfrm>
            <a:off x="946523" y="2592296"/>
            <a:ext cx="14269178" cy="564016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456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100000"/>
              <a:buFont typeface="Cabin"/>
              <a:buChar char="•"/>
            </a:pPr>
            <a:r>
              <a:rPr lang="en-US" sz="32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Increase indent 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indent after an </a:t>
            </a:r>
            <a:r>
              <a:rPr lang="en-US" sz="32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if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statement or </a:t>
            </a:r>
            <a:r>
              <a:rPr lang="en-US" sz="32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statement (after : )</a:t>
            </a:r>
          </a:p>
          <a:p>
            <a:pPr marL="749300" marR="0" lvl="0" indent="-3456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FF7F00"/>
              </a:buClr>
              <a:buSzPct val="100000"/>
              <a:buFont typeface="Cabin"/>
              <a:buChar char="•"/>
            </a:pPr>
            <a:r>
              <a:rPr lang="en-US" sz="32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Maintain indent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to indicate the </a:t>
            </a:r>
            <a:r>
              <a:rPr lang="en-US" sz="32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scope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of the block (which lines are affected by the</a:t>
            </a:r>
            <a:r>
              <a:rPr lang="en-US" sz="32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if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/</a:t>
            </a:r>
            <a:r>
              <a:rPr lang="en-US" sz="32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  <a:p>
            <a:pPr marL="749300" marR="0" lvl="0" indent="-3456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FF7F00"/>
              </a:buClr>
              <a:buSzPct val="100000"/>
              <a:buFont typeface="Cabin"/>
              <a:buChar char="•"/>
            </a:pPr>
            <a:r>
              <a:rPr lang="en-US" sz="32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Reduce indent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2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back to 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level of the </a:t>
            </a:r>
            <a:r>
              <a:rPr lang="en-US" sz="32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if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statement or </a:t>
            </a:r>
            <a:r>
              <a:rPr lang="en-US" sz="32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statement to indicate the end of the block</a:t>
            </a:r>
          </a:p>
          <a:p>
            <a:pPr marL="749300" marR="0" lvl="0" indent="-3456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Cabin"/>
              <a:buChar char="•"/>
            </a:pPr>
            <a:r>
              <a:rPr lang="en-US" sz="32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Blank lines</a:t>
            </a:r>
            <a:r>
              <a:rPr lang="en-US" sz="32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are ignored - they do not affect </a:t>
            </a:r>
            <a:r>
              <a:rPr lang="en-US" sz="32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indentation</a:t>
            </a:r>
          </a:p>
          <a:p>
            <a:pPr marL="749300" marR="0" lvl="0" indent="-3456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Cabin"/>
              <a:buChar char="•"/>
            </a:pPr>
            <a:r>
              <a:rPr lang="en-US" sz="32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Comments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on a line by themselves are ignored w</a:t>
            </a:r>
            <a:r>
              <a:rPr lang="en-US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ith regard to</a:t>
            </a:r>
            <a:r>
              <a:rPr lang="en-US" sz="32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indentation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Shape 32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Warning:</a:t>
            </a:r>
            <a:r>
              <a:rPr lang="en-US" sz="7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7600" u="none" strike="noStrike" cap="none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Turn </a:t>
            </a:r>
            <a:r>
              <a:rPr lang="en-US" sz="7600" u="sng" strike="noStrike" cap="none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Off</a:t>
            </a:r>
            <a:r>
              <a:rPr lang="en-US" sz="7600" u="none" strike="noStrike" cap="none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Tabs!!</a:t>
            </a:r>
          </a:p>
        </p:txBody>
      </p:sp>
      <p:sp>
        <p:nvSpPr>
          <p:cNvPr id="328" name="Shape 328"/>
          <p:cNvSpPr txBox="1">
            <a:spLocks noGrp="1"/>
          </p:cNvSpPr>
          <p:nvPr>
            <p:ph idx="1"/>
          </p:nvPr>
        </p:nvSpPr>
        <p:spPr>
          <a:xfrm>
            <a:off x="1155700" y="2603501"/>
            <a:ext cx="14188888" cy="564016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lvl="0" indent="-345694">
              <a:spcBef>
                <a:spcPts val="0"/>
              </a:spcBef>
              <a:buSzPct val="100000"/>
            </a:pPr>
            <a:r>
              <a:rPr lang="en-US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Atom automatically uses spaces for files with ".</a:t>
            </a:r>
            <a:r>
              <a:rPr lang="en-US" sz="3200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</a:t>
            </a:r>
            <a:r>
              <a:rPr lang="en-US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" extension (nice!)</a:t>
            </a:r>
          </a:p>
          <a:p>
            <a:pPr marL="749300" lvl="0" indent="-345694">
              <a:spcBef>
                <a:spcPts val="0"/>
              </a:spcBef>
              <a:buSzPct val="100000"/>
            </a:pPr>
            <a:endParaRPr lang="en-US" sz="32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3456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Most text editors can turn </a:t>
            </a:r>
            <a:r>
              <a:rPr lang="en-US" sz="32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tabs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into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spaces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- make sure to enable this feature</a:t>
            </a:r>
          </a:p>
          <a:p>
            <a:pPr marL="695706" marR="0" lvl="1" indent="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en-US" sz="32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-  NotePad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++:  Settings -&gt; Preferences -&gt; Language Menu/</a:t>
            </a:r>
            <a:r>
              <a:rPr lang="en-US" sz="32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Tab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Settings</a:t>
            </a:r>
          </a:p>
          <a:p>
            <a:pPr marL="695706" marR="0" lvl="1" indent="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en-US" sz="32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-  TextWrangler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  </a:t>
            </a:r>
            <a:r>
              <a:rPr lang="en-US" sz="32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TextWrangler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-&gt; Preferences -&gt; Editor Defaults</a:t>
            </a:r>
          </a:p>
          <a:p>
            <a:pPr marL="749300" marR="0" lvl="0" indent="-3456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cares a *lot* about how far a line is </a:t>
            </a:r>
            <a:r>
              <a:rPr lang="en-US" sz="32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indented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  If you mix </a:t>
            </a:r>
            <a:r>
              <a:rPr lang="en-US" sz="32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tabs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and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spaces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you may get </a:t>
            </a:r>
            <a:r>
              <a:rPr lang="en-US" sz="3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2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indentation errors</a:t>
            </a:r>
            <a:r>
              <a:rPr lang="en-US" sz="3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even if everything looks fine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4" name="Shape 33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07240" y="830184"/>
            <a:ext cx="7693547" cy="5858031"/>
          </a:xfrm>
          <a:prstGeom prst="rect">
            <a:avLst/>
          </a:prstGeom>
          <a:noFill/>
          <a:ln>
            <a:noFill/>
          </a:ln>
        </p:spPr>
      </p:pic>
      <p:pic>
        <p:nvPicPr>
          <p:cNvPr id="335" name="Shape 33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164436" y="3624290"/>
            <a:ext cx="7755120" cy="4483596"/>
          </a:xfrm>
          <a:prstGeom prst="rect">
            <a:avLst/>
          </a:prstGeom>
          <a:noFill/>
          <a:ln>
            <a:noFill/>
          </a:ln>
        </p:spPr>
      </p:pic>
      <p:sp>
        <p:nvSpPr>
          <p:cNvPr id="336" name="Shape 336"/>
          <p:cNvSpPr/>
          <p:nvPr/>
        </p:nvSpPr>
        <p:spPr>
          <a:xfrm>
            <a:off x="1923738" y="1809750"/>
            <a:ext cx="1270000" cy="1270000"/>
          </a:xfrm>
          <a:prstGeom prst="rightArrow">
            <a:avLst>
              <a:gd name="adj1" fmla="val 41925"/>
              <a:gd name="adj2" fmla="val 23141"/>
            </a:avLst>
          </a:pr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Shape 337"/>
          <p:cNvSpPr/>
          <p:nvPr/>
        </p:nvSpPr>
        <p:spPr>
          <a:xfrm>
            <a:off x="11986930" y="6513643"/>
            <a:ext cx="1270000" cy="1270000"/>
          </a:xfrm>
          <a:prstGeom prst="rightArrow">
            <a:avLst>
              <a:gd name="adj1" fmla="val 28791"/>
              <a:gd name="adj2" fmla="val 26088"/>
            </a:avLst>
          </a:pr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Shape 338"/>
          <p:cNvSpPr txBox="1"/>
          <p:nvPr/>
        </p:nvSpPr>
        <p:spPr>
          <a:xfrm>
            <a:off x="10556875" y="977900"/>
            <a:ext cx="4279900" cy="1663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This will save you much unnecessary pain.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Shape 343"/>
          <p:cNvSpPr txBox="1"/>
          <p:nvPr/>
        </p:nvSpPr>
        <p:spPr>
          <a:xfrm>
            <a:off x="5395988" y="2404977"/>
            <a:ext cx="7918337" cy="6006500"/>
          </a:xfrm>
          <a:prstGeom prst="rect">
            <a:avLst/>
          </a:prstGeom>
          <a:noFill/>
          <a:ln w="127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x =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if x &gt; 2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print('Bigger than 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2')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print('Still 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bigger')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print('Done with 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2')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for 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in range(5)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print(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if 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&gt; 2 : 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 print('Bigger than 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2')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print('Done with 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print('All Done') </a:t>
            </a:r>
          </a:p>
        </p:txBody>
      </p:sp>
      <p:sp>
        <p:nvSpPr>
          <p:cNvPr id="344" name="Shape 344"/>
          <p:cNvSpPr txBox="1"/>
          <p:nvPr/>
        </p:nvSpPr>
        <p:spPr>
          <a:xfrm>
            <a:off x="4144962" y="957300"/>
            <a:ext cx="7183437" cy="125726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increase /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maintain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after if or for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Font typeface="Cabin"/>
              <a:buNone/>
            </a:pPr>
            <a:endParaRPr sz="1200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decrease </a:t>
            </a:r>
            <a:r>
              <a:rPr lang="en-US" sz="3600" u="none" strike="noStrike" cap="none" dirty="0">
                <a:solidFill>
                  <a:srgbClr val="F3F3F3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to indicate end of block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Font typeface="Cabin"/>
              <a:buNone/>
            </a:pPr>
            <a:endParaRPr dirty="0"/>
          </a:p>
        </p:txBody>
      </p:sp>
      <p:cxnSp>
        <p:nvCxnSpPr>
          <p:cNvPr id="345" name="Shape 345"/>
          <p:cNvCxnSpPr/>
          <p:nvPr/>
        </p:nvCxnSpPr>
        <p:spPr>
          <a:xfrm>
            <a:off x="3187095" y="4787900"/>
            <a:ext cx="568200" cy="0"/>
          </a:xfrm>
          <a:prstGeom prst="straightConnector1">
            <a:avLst/>
          </a:prstGeom>
          <a:noFill/>
          <a:ln w="762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46" name="Shape 346"/>
          <p:cNvCxnSpPr/>
          <p:nvPr/>
        </p:nvCxnSpPr>
        <p:spPr>
          <a:xfrm rot="10800000">
            <a:off x="3818860" y="3721062"/>
            <a:ext cx="673199" cy="47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47" name="Shape 347"/>
          <p:cNvCxnSpPr/>
          <p:nvPr/>
        </p:nvCxnSpPr>
        <p:spPr>
          <a:xfrm rot="10800000">
            <a:off x="4503199" y="7192961"/>
            <a:ext cx="673199" cy="47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48" name="Shape 348"/>
          <p:cNvCxnSpPr/>
          <p:nvPr/>
        </p:nvCxnSpPr>
        <p:spPr>
          <a:xfrm>
            <a:off x="3794955" y="7620000"/>
            <a:ext cx="568200" cy="0"/>
          </a:xfrm>
          <a:prstGeom prst="straightConnector1">
            <a:avLst/>
          </a:prstGeom>
          <a:noFill/>
          <a:ln w="762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49" name="Shape 349"/>
          <p:cNvCxnSpPr/>
          <p:nvPr/>
        </p:nvCxnSpPr>
        <p:spPr>
          <a:xfrm rot="10800000">
            <a:off x="3830000" y="6273762"/>
            <a:ext cx="673199" cy="47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0" name="Shape 350"/>
          <p:cNvCxnSpPr/>
          <p:nvPr/>
        </p:nvCxnSpPr>
        <p:spPr>
          <a:xfrm rot="10800000">
            <a:off x="3830000" y="4241762"/>
            <a:ext cx="673199" cy="47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1" name="Shape 351"/>
          <p:cNvCxnSpPr/>
          <p:nvPr/>
        </p:nvCxnSpPr>
        <p:spPr>
          <a:xfrm rot="10800000">
            <a:off x="3830000" y="6794461"/>
            <a:ext cx="673199" cy="47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2" name="Shape 352"/>
          <p:cNvCxnSpPr/>
          <p:nvPr/>
        </p:nvCxnSpPr>
        <p:spPr>
          <a:xfrm rot="10800000">
            <a:off x="3261800" y="5718064"/>
            <a:ext cx="673199" cy="47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3" name="Shape 353"/>
          <p:cNvCxnSpPr/>
          <p:nvPr/>
        </p:nvCxnSpPr>
        <p:spPr>
          <a:xfrm rot="10800000">
            <a:off x="3395540" y="2705061"/>
            <a:ext cx="673199" cy="47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4" name="Shape 354"/>
          <p:cNvCxnSpPr/>
          <p:nvPr/>
        </p:nvCxnSpPr>
        <p:spPr>
          <a:xfrm rot="10800000">
            <a:off x="3395540" y="3187661"/>
            <a:ext cx="673199" cy="47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5" name="Shape 355"/>
          <p:cNvCxnSpPr/>
          <p:nvPr/>
        </p:nvCxnSpPr>
        <p:spPr>
          <a:xfrm>
            <a:off x="3261800" y="8077200"/>
            <a:ext cx="568200" cy="0"/>
          </a:xfrm>
          <a:prstGeom prst="straightConnector1">
            <a:avLst/>
          </a:prstGeom>
          <a:noFill/>
          <a:ln w="762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353</TotalTime>
  <Words>2019</Words>
  <Application>Microsoft Office PowerPoint</Application>
  <PresentationFormat>Произвольный</PresentationFormat>
  <Paragraphs>451</Paragraphs>
  <Slides>32</Slides>
  <Notes>31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40" baseType="lpstr">
      <vt:lpstr>Arial</vt:lpstr>
      <vt:lpstr>Cabin</vt:lpstr>
      <vt:lpstr>Century Gothic</vt:lpstr>
      <vt:lpstr>Courier</vt:lpstr>
      <vt:lpstr>Gill Sans</vt:lpstr>
      <vt:lpstr>Merriweather Sans</vt:lpstr>
      <vt:lpstr>Wingdings 3</vt:lpstr>
      <vt:lpstr>Ион</vt:lpstr>
      <vt:lpstr>The lecture 4 Conditional Execution</vt:lpstr>
      <vt:lpstr>Conditional Steps</vt:lpstr>
      <vt:lpstr>Comparison Operators</vt:lpstr>
      <vt:lpstr>Comparison Operators</vt:lpstr>
      <vt:lpstr>One-Way Decisions</vt:lpstr>
      <vt:lpstr>Indentation</vt:lpstr>
      <vt:lpstr>Warning: Turn Off Tabs!!</vt:lpstr>
      <vt:lpstr>Презентация PowerPoint</vt:lpstr>
      <vt:lpstr>Презентация PowerPoint</vt:lpstr>
      <vt:lpstr>Презентация PowerPoint</vt:lpstr>
      <vt:lpstr>Презентация PowerPoint</vt:lpstr>
      <vt:lpstr>Two-way Decisions</vt:lpstr>
      <vt:lpstr>Two-way Decisions with else:</vt:lpstr>
      <vt:lpstr>Visualize Blocks</vt:lpstr>
      <vt:lpstr>More Conditional Structures…</vt:lpstr>
      <vt:lpstr>Multi-way</vt:lpstr>
      <vt:lpstr>Multi-way</vt:lpstr>
      <vt:lpstr>Multi-way</vt:lpstr>
      <vt:lpstr>Multi-way</vt:lpstr>
      <vt:lpstr>Multi-way</vt:lpstr>
      <vt:lpstr>Multi-way Puzzles</vt:lpstr>
      <vt:lpstr>The try / except Structure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try / except</vt:lpstr>
      <vt:lpstr>Sample try / except</vt:lpstr>
      <vt:lpstr>Summary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Conditional Execution</dc:title>
  <cp:lastModifiedBy>Владислав Карюкин</cp:lastModifiedBy>
  <cp:revision>81</cp:revision>
  <dcterms:modified xsi:type="dcterms:W3CDTF">2021-08-25T08:41:06Z</dcterms:modified>
</cp:coreProperties>
</file>